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 id="2147484041" r:id="rId4"/>
    <p:sldMasterId id="2147484275" r:id="rId5"/>
  </p:sldMasterIdLst>
  <p:notesMasterIdLst>
    <p:notesMasterId r:id="rId31"/>
  </p:notesMasterIdLst>
  <p:handoutMasterIdLst>
    <p:handoutMasterId r:id="rId32"/>
  </p:handoutMasterIdLst>
  <p:sldIdLst>
    <p:sldId id="256" r:id="rId6"/>
    <p:sldId id="361" r:id="rId7"/>
    <p:sldId id="362" r:id="rId8"/>
    <p:sldId id="353" r:id="rId9"/>
    <p:sldId id="355" r:id="rId10"/>
    <p:sldId id="354" r:id="rId11"/>
    <p:sldId id="359" r:id="rId12"/>
    <p:sldId id="363" r:id="rId13"/>
    <p:sldId id="364" r:id="rId14"/>
    <p:sldId id="294" r:id="rId15"/>
    <p:sldId id="335" r:id="rId16"/>
    <p:sldId id="336" r:id="rId17"/>
    <p:sldId id="352" r:id="rId18"/>
    <p:sldId id="337" r:id="rId19"/>
    <p:sldId id="313" r:id="rId20"/>
    <p:sldId id="339" r:id="rId21"/>
    <p:sldId id="338" r:id="rId22"/>
    <p:sldId id="332" r:id="rId23"/>
    <p:sldId id="323" r:id="rId24"/>
    <p:sldId id="328" r:id="rId25"/>
    <p:sldId id="341" r:id="rId26"/>
    <p:sldId id="343" r:id="rId27"/>
    <p:sldId id="342" r:id="rId28"/>
    <p:sldId id="350" r:id="rId29"/>
    <p:sldId id="296" r:id="rId30"/>
  </p:sldIdLst>
  <p:sldSz cx="9144000" cy="6858000" type="screen4x3"/>
  <p:notesSz cx="9236075" cy="70104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202"/>
    <a:srgbClr val="808080"/>
    <a:srgbClr val="EF4144"/>
    <a:srgbClr val="FE454A"/>
    <a:srgbClr val="404040"/>
    <a:srgbClr val="CCCCCC"/>
    <a:srgbClr val="005FA1"/>
    <a:srgbClr val="E17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9645" autoAdjust="0"/>
  </p:normalViewPr>
  <p:slideViewPr>
    <p:cSldViewPr snapToObjects="1">
      <p:cViewPr>
        <p:scale>
          <a:sx n="100" d="100"/>
          <a:sy n="100" d="100"/>
        </p:scale>
        <p:origin x="-522" y="624"/>
      </p:cViewPr>
      <p:guideLst>
        <p:guide orient="horz" pos="-4"/>
        <p:guide pos="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216027" cy="216027"/>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C4482-6C52-4F29-8045-249AEAD12770}"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s-CL"/>
        </a:p>
      </dgm:t>
    </dgm:pt>
    <dgm:pt modelId="{50B22AB0-DBD5-412C-8BD3-DEF802E9CF48}">
      <dgm:prSet phldrT="[Texto]"/>
      <dgm:spPr>
        <a:solidFill>
          <a:schemeClr val="accent1"/>
        </a:solidFill>
      </dgm:spPr>
      <dgm:t>
        <a:bodyPr/>
        <a:lstStyle/>
        <a:p>
          <a:r>
            <a:rPr lang="es-CL" dirty="0" smtClean="0"/>
            <a:t>Jefatura Departamental</a:t>
          </a:r>
          <a:endParaRPr lang="es-CL" dirty="0"/>
        </a:p>
      </dgm:t>
    </dgm:pt>
    <dgm:pt modelId="{0756B001-689D-4FB2-8820-ED23FAE4E723}" type="parTrans" cxnId="{C2D9CA92-2A1A-4423-92BD-11E5018539A9}">
      <dgm:prSet/>
      <dgm:spPr/>
      <dgm:t>
        <a:bodyPr/>
        <a:lstStyle/>
        <a:p>
          <a:endParaRPr lang="es-CL"/>
        </a:p>
      </dgm:t>
    </dgm:pt>
    <dgm:pt modelId="{1CA7BBCE-FF1C-4261-9750-6D2728AEE9C8}" type="sibTrans" cxnId="{C2D9CA92-2A1A-4423-92BD-11E5018539A9}">
      <dgm:prSet/>
      <dgm:spPr/>
      <dgm:t>
        <a:bodyPr/>
        <a:lstStyle/>
        <a:p>
          <a:endParaRPr lang="es-CL"/>
        </a:p>
      </dgm:t>
    </dgm:pt>
    <dgm:pt modelId="{64CD9044-2234-4686-9C83-F205B33B12B0}" type="asst">
      <dgm:prSet phldrT="[Texto]"/>
      <dgm:spPr>
        <a:solidFill>
          <a:schemeClr val="accent1"/>
        </a:solidFill>
      </dgm:spPr>
      <dgm:t>
        <a:bodyPr/>
        <a:lstStyle/>
        <a:p>
          <a:r>
            <a:rPr lang="es-CL" dirty="0" smtClean="0"/>
            <a:t>Secretaria</a:t>
          </a:r>
          <a:endParaRPr lang="es-CL" dirty="0"/>
        </a:p>
      </dgm:t>
    </dgm:pt>
    <dgm:pt modelId="{B6F8352F-392E-407E-8524-DDB004C746EC}" type="parTrans" cxnId="{CC39F058-914E-4CD5-8BED-107C9348FB68}">
      <dgm:prSet/>
      <dgm:spPr>
        <a:ln>
          <a:solidFill>
            <a:schemeClr val="accent1"/>
          </a:solidFill>
        </a:ln>
      </dgm:spPr>
      <dgm:t>
        <a:bodyPr/>
        <a:lstStyle/>
        <a:p>
          <a:endParaRPr lang="es-CL"/>
        </a:p>
      </dgm:t>
    </dgm:pt>
    <dgm:pt modelId="{8F9C73CD-E7E1-4D5B-9681-DB32D36F7A79}" type="sibTrans" cxnId="{CC39F058-914E-4CD5-8BED-107C9348FB68}">
      <dgm:prSet/>
      <dgm:spPr/>
      <dgm:t>
        <a:bodyPr/>
        <a:lstStyle/>
        <a:p>
          <a:endParaRPr lang="es-CL"/>
        </a:p>
      </dgm:t>
    </dgm:pt>
    <dgm:pt modelId="{E19638B2-A49B-4306-BB18-1C03E8350E05}">
      <dgm:prSet phldrT="[Texto]"/>
      <dgm:spPr>
        <a:solidFill>
          <a:schemeClr val="accent1"/>
        </a:solidFill>
      </dgm:spPr>
      <dgm:t>
        <a:bodyPr/>
        <a:lstStyle/>
        <a:p>
          <a:r>
            <a:rPr lang="es-CL" dirty="0" smtClean="0"/>
            <a:t>Sección de Intervención</a:t>
          </a:r>
          <a:endParaRPr lang="es-CL" dirty="0"/>
        </a:p>
      </dgm:t>
    </dgm:pt>
    <dgm:pt modelId="{B62735F8-81FB-4F13-A19C-279F6002678E}" type="parTrans" cxnId="{F958D629-77CB-4F22-B9A5-31570BD07AAF}">
      <dgm:prSet/>
      <dgm:spPr>
        <a:ln>
          <a:solidFill>
            <a:schemeClr val="accent1"/>
          </a:solidFill>
        </a:ln>
      </dgm:spPr>
      <dgm:t>
        <a:bodyPr/>
        <a:lstStyle/>
        <a:p>
          <a:endParaRPr lang="es-CL"/>
        </a:p>
      </dgm:t>
    </dgm:pt>
    <dgm:pt modelId="{F1386B02-7C06-4D13-B3B1-D5ED2DBAE62D}" type="sibTrans" cxnId="{F958D629-77CB-4F22-B9A5-31570BD07AAF}">
      <dgm:prSet/>
      <dgm:spPr/>
      <dgm:t>
        <a:bodyPr/>
        <a:lstStyle/>
        <a:p>
          <a:endParaRPr lang="es-CL"/>
        </a:p>
      </dgm:t>
    </dgm:pt>
    <dgm:pt modelId="{8FA0EE79-0B70-4571-8948-C66D9A824BF3}">
      <dgm:prSet phldrT="[Texto]"/>
      <dgm:spPr>
        <a:solidFill>
          <a:schemeClr val="accent1"/>
        </a:solidFill>
      </dgm:spPr>
      <dgm:t>
        <a:bodyPr/>
        <a:lstStyle/>
        <a:p>
          <a:r>
            <a:rPr lang="es-CL" dirty="0" smtClean="0"/>
            <a:t>Sección de Servicios Penitenciarios</a:t>
          </a:r>
          <a:endParaRPr lang="es-CL" dirty="0"/>
        </a:p>
      </dgm:t>
    </dgm:pt>
    <dgm:pt modelId="{2DE88977-C37E-438C-83C1-A0C9201D58ED}" type="parTrans" cxnId="{F493637B-C53A-4C7C-82F4-31AB03827379}">
      <dgm:prSet/>
      <dgm:spPr>
        <a:ln>
          <a:solidFill>
            <a:schemeClr val="accent1"/>
          </a:solidFill>
        </a:ln>
      </dgm:spPr>
      <dgm:t>
        <a:bodyPr/>
        <a:lstStyle/>
        <a:p>
          <a:endParaRPr lang="es-CL"/>
        </a:p>
      </dgm:t>
    </dgm:pt>
    <dgm:pt modelId="{9577BD7E-0345-44E6-894C-991537A36585}" type="sibTrans" cxnId="{F493637B-C53A-4C7C-82F4-31AB03827379}">
      <dgm:prSet/>
      <dgm:spPr/>
      <dgm:t>
        <a:bodyPr/>
        <a:lstStyle/>
        <a:p>
          <a:endParaRPr lang="es-CL"/>
        </a:p>
      </dgm:t>
    </dgm:pt>
    <dgm:pt modelId="{7567E441-A541-4E45-9EE7-B9C250098E3B}">
      <dgm:prSet phldrT="[Texto]"/>
      <dgm:spPr>
        <a:solidFill>
          <a:schemeClr val="accent1"/>
        </a:solidFill>
      </dgm:spPr>
      <dgm:t>
        <a:bodyPr/>
        <a:lstStyle/>
        <a:p>
          <a:r>
            <a:rPr lang="es-CL" dirty="0" smtClean="0"/>
            <a:t>Sección de Desarrollo Programático </a:t>
          </a:r>
          <a:endParaRPr lang="es-CL" dirty="0"/>
        </a:p>
      </dgm:t>
    </dgm:pt>
    <dgm:pt modelId="{66C57B5B-98A7-480D-AA2F-83B0E58AB8FF}" type="parTrans" cxnId="{B2483B30-3676-41E0-A2F9-2B156E2A5EE2}">
      <dgm:prSet/>
      <dgm:spPr>
        <a:ln>
          <a:solidFill>
            <a:schemeClr val="accent1"/>
          </a:solidFill>
        </a:ln>
      </dgm:spPr>
      <dgm:t>
        <a:bodyPr/>
        <a:lstStyle/>
        <a:p>
          <a:endParaRPr lang="es-CL"/>
        </a:p>
      </dgm:t>
    </dgm:pt>
    <dgm:pt modelId="{BFBAD373-4174-47B4-AB5D-DCD595ABAA38}" type="sibTrans" cxnId="{B2483B30-3676-41E0-A2F9-2B156E2A5EE2}">
      <dgm:prSet/>
      <dgm:spPr/>
      <dgm:t>
        <a:bodyPr/>
        <a:lstStyle/>
        <a:p>
          <a:endParaRPr lang="es-CL"/>
        </a:p>
      </dgm:t>
    </dgm:pt>
    <dgm:pt modelId="{C2082684-72DE-4B29-9608-99B7A4235D3E}" type="asst">
      <dgm:prSet phldrT="[Texto]"/>
      <dgm:spPr>
        <a:solidFill>
          <a:schemeClr val="accent1"/>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L" dirty="0" smtClean="0"/>
            <a:t>Sección de Gestión</a:t>
          </a:r>
        </a:p>
      </dgm:t>
    </dgm:pt>
    <dgm:pt modelId="{00AA592E-0F7C-4667-8E13-9641FD0D58AA}" type="parTrans" cxnId="{90AFF687-C4FA-46E3-A6D7-4F5C6E3E1059}">
      <dgm:prSet/>
      <dgm:spPr>
        <a:ln>
          <a:solidFill>
            <a:schemeClr val="accent1"/>
          </a:solidFill>
        </a:ln>
      </dgm:spPr>
      <dgm:t>
        <a:bodyPr/>
        <a:lstStyle/>
        <a:p>
          <a:endParaRPr lang="es-CL"/>
        </a:p>
      </dgm:t>
    </dgm:pt>
    <dgm:pt modelId="{4AF7211F-6201-4622-8F82-4DFCC454C20E}" type="sibTrans" cxnId="{90AFF687-C4FA-46E3-A6D7-4F5C6E3E1059}">
      <dgm:prSet/>
      <dgm:spPr/>
      <dgm:t>
        <a:bodyPr/>
        <a:lstStyle/>
        <a:p>
          <a:endParaRPr lang="es-CL"/>
        </a:p>
      </dgm:t>
    </dgm:pt>
    <dgm:pt modelId="{9121AABA-CDF5-4F92-96F7-0B174C4CDAC9}" type="pres">
      <dgm:prSet presAssocID="{64AC4482-6C52-4F29-8045-249AEAD12770}" presName="hierChild1" presStyleCnt="0">
        <dgm:presLayoutVars>
          <dgm:orgChart val="1"/>
          <dgm:chPref val="1"/>
          <dgm:dir/>
          <dgm:animOne val="branch"/>
          <dgm:animLvl val="lvl"/>
          <dgm:resizeHandles/>
        </dgm:presLayoutVars>
      </dgm:prSet>
      <dgm:spPr/>
      <dgm:t>
        <a:bodyPr/>
        <a:lstStyle/>
        <a:p>
          <a:endParaRPr lang="es-CL"/>
        </a:p>
      </dgm:t>
    </dgm:pt>
    <dgm:pt modelId="{B617ADD4-7A00-44A0-AC7B-BCC6D318F41B}" type="pres">
      <dgm:prSet presAssocID="{50B22AB0-DBD5-412C-8BD3-DEF802E9CF48}" presName="hierRoot1" presStyleCnt="0">
        <dgm:presLayoutVars>
          <dgm:hierBranch val="init"/>
        </dgm:presLayoutVars>
      </dgm:prSet>
      <dgm:spPr/>
      <dgm:t>
        <a:bodyPr/>
        <a:lstStyle/>
        <a:p>
          <a:endParaRPr lang="es-CL"/>
        </a:p>
      </dgm:t>
    </dgm:pt>
    <dgm:pt modelId="{E0E23743-04EA-42E4-B453-3CD754E6CCA4}" type="pres">
      <dgm:prSet presAssocID="{50B22AB0-DBD5-412C-8BD3-DEF802E9CF48}" presName="rootComposite1" presStyleCnt="0"/>
      <dgm:spPr/>
      <dgm:t>
        <a:bodyPr/>
        <a:lstStyle/>
        <a:p>
          <a:endParaRPr lang="es-CL"/>
        </a:p>
      </dgm:t>
    </dgm:pt>
    <dgm:pt modelId="{6C635A5F-93B4-4CA1-97BE-46AF42DB66F7}" type="pres">
      <dgm:prSet presAssocID="{50B22AB0-DBD5-412C-8BD3-DEF802E9CF48}" presName="rootText1" presStyleLbl="node0" presStyleIdx="0" presStyleCnt="1">
        <dgm:presLayoutVars>
          <dgm:chPref val="3"/>
        </dgm:presLayoutVars>
      </dgm:prSet>
      <dgm:spPr>
        <a:prstGeom prst="roundRect">
          <a:avLst/>
        </a:prstGeom>
      </dgm:spPr>
      <dgm:t>
        <a:bodyPr/>
        <a:lstStyle/>
        <a:p>
          <a:endParaRPr lang="es-CL"/>
        </a:p>
      </dgm:t>
    </dgm:pt>
    <dgm:pt modelId="{80E465CF-82A6-42F6-8620-05A586992300}" type="pres">
      <dgm:prSet presAssocID="{50B22AB0-DBD5-412C-8BD3-DEF802E9CF48}" presName="rootConnector1" presStyleLbl="node1" presStyleIdx="0" presStyleCnt="0"/>
      <dgm:spPr/>
      <dgm:t>
        <a:bodyPr/>
        <a:lstStyle/>
        <a:p>
          <a:endParaRPr lang="es-CL"/>
        </a:p>
      </dgm:t>
    </dgm:pt>
    <dgm:pt modelId="{EAEE1D6F-0AB2-42F1-A119-44727A496C8A}" type="pres">
      <dgm:prSet presAssocID="{50B22AB0-DBD5-412C-8BD3-DEF802E9CF48}" presName="hierChild2" presStyleCnt="0"/>
      <dgm:spPr/>
      <dgm:t>
        <a:bodyPr/>
        <a:lstStyle/>
        <a:p>
          <a:endParaRPr lang="es-CL"/>
        </a:p>
      </dgm:t>
    </dgm:pt>
    <dgm:pt modelId="{AA42220B-55E5-42F4-A0E1-A0B97363C828}" type="pres">
      <dgm:prSet presAssocID="{B62735F8-81FB-4F13-A19C-279F6002678E}" presName="Name37" presStyleLbl="parChTrans1D2" presStyleIdx="0" presStyleCnt="5"/>
      <dgm:spPr/>
      <dgm:t>
        <a:bodyPr/>
        <a:lstStyle/>
        <a:p>
          <a:endParaRPr lang="es-CL"/>
        </a:p>
      </dgm:t>
    </dgm:pt>
    <dgm:pt modelId="{235B24D0-3284-4503-AE90-0FAD2150B325}" type="pres">
      <dgm:prSet presAssocID="{E19638B2-A49B-4306-BB18-1C03E8350E05}" presName="hierRoot2" presStyleCnt="0">
        <dgm:presLayoutVars>
          <dgm:hierBranch val="init"/>
        </dgm:presLayoutVars>
      </dgm:prSet>
      <dgm:spPr/>
      <dgm:t>
        <a:bodyPr/>
        <a:lstStyle/>
        <a:p>
          <a:endParaRPr lang="es-CL"/>
        </a:p>
      </dgm:t>
    </dgm:pt>
    <dgm:pt modelId="{A1B6E6FF-A4AE-445E-8698-91734566A2A2}" type="pres">
      <dgm:prSet presAssocID="{E19638B2-A49B-4306-BB18-1C03E8350E05}" presName="rootComposite" presStyleCnt="0"/>
      <dgm:spPr/>
      <dgm:t>
        <a:bodyPr/>
        <a:lstStyle/>
        <a:p>
          <a:endParaRPr lang="es-CL"/>
        </a:p>
      </dgm:t>
    </dgm:pt>
    <dgm:pt modelId="{56EE2B7E-797C-4588-9A36-8CEBF29D64C6}" type="pres">
      <dgm:prSet presAssocID="{E19638B2-A49B-4306-BB18-1C03E8350E05}" presName="rootText" presStyleLbl="node2" presStyleIdx="0" presStyleCnt="3">
        <dgm:presLayoutVars>
          <dgm:chPref val="3"/>
        </dgm:presLayoutVars>
      </dgm:prSet>
      <dgm:spPr>
        <a:prstGeom prst="roundRect">
          <a:avLst/>
        </a:prstGeom>
      </dgm:spPr>
      <dgm:t>
        <a:bodyPr/>
        <a:lstStyle/>
        <a:p>
          <a:endParaRPr lang="es-CL"/>
        </a:p>
      </dgm:t>
    </dgm:pt>
    <dgm:pt modelId="{051A81E2-E498-4CF4-956E-D164FB3FBA8E}" type="pres">
      <dgm:prSet presAssocID="{E19638B2-A49B-4306-BB18-1C03E8350E05}" presName="rootConnector" presStyleLbl="node2" presStyleIdx="0" presStyleCnt="3"/>
      <dgm:spPr/>
      <dgm:t>
        <a:bodyPr/>
        <a:lstStyle/>
        <a:p>
          <a:endParaRPr lang="es-CL"/>
        </a:p>
      </dgm:t>
    </dgm:pt>
    <dgm:pt modelId="{D523F26B-8C5F-4AE8-AE3E-B26A1569B32F}" type="pres">
      <dgm:prSet presAssocID="{E19638B2-A49B-4306-BB18-1C03E8350E05}" presName="hierChild4" presStyleCnt="0"/>
      <dgm:spPr/>
      <dgm:t>
        <a:bodyPr/>
        <a:lstStyle/>
        <a:p>
          <a:endParaRPr lang="es-CL"/>
        </a:p>
      </dgm:t>
    </dgm:pt>
    <dgm:pt modelId="{699AAF26-A4B2-4220-9F7F-DF17D7B2B090}" type="pres">
      <dgm:prSet presAssocID="{E19638B2-A49B-4306-BB18-1C03E8350E05}" presName="hierChild5" presStyleCnt="0"/>
      <dgm:spPr/>
      <dgm:t>
        <a:bodyPr/>
        <a:lstStyle/>
        <a:p>
          <a:endParaRPr lang="es-CL"/>
        </a:p>
      </dgm:t>
    </dgm:pt>
    <dgm:pt modelId="{BE904B2D-6E10-471A-8A69-F449A46176A6}" type="pres">
      <dgm:prSet presAssocID="{2DE88977-C37E-438C-83C1-A0C9201D58ED}" presName="Name37" presStyleLbl="parChTrans1D2" presStyleIdx="1" presStyleCnt="5"/>
      <dgm:spPr/>
      <dgm:t>
        <a:bodyPr/>
        <a:lstStyle/>
        <a:p>
          <a:endParaRPr lang="es-CL"/>
        </a:p>
      </dgm:t>
    </dgm:pt>
    <dgm:pt modelId="{205B9970-994A-4E78-A35E-83337C29194B}" type="pres">
      <dgm:prSet presAssocID="{8FA0EE79-0B70-4571-8948-C66D9A824BF3}" presName="hierRoot2" presStyleCnt="0">
        <dgm:presLayoutVars>
          <dgm:hierBranch val="init"/>
        </dgm:presLayoutVars>
      </dgm:prSet>
      <dgm:spPr/>
      <dgm:t>
        <a:bodyPr/>
        <a:lstStyle/>
        <a:p>
          <a:endParaRPr lang="es-CL"/>
        </a:p>
      </dgm:t>
    </dgm:pt>
    <dgm:pt modelId="{5E5503E2-CE85-4FAA-8613-365A72014768}" type="pres">
      <dgm:prSet presAssocID="{8FA0EE79-0B70-4571-8948-C66D9A824BF3}" presName="rootComposite" presStyleCnt="0"/>
      <dgm:spPr/>
      <dgm:t>
        <a:bodyPr/>
        <a:lstStyle/>
        <a:p>
          <a:endParaRPr lang="es-CL"/>
        </a:p>
      </dgm:t>
    </dgm:pt>
    <dgm:pt modelId="{D7FB8C25-1280-423F-9106-3123D17E1FC5}" type="pres">
      <dgm:prSet presAssocID="{8FA0EE79-0B70-4571-8948-C66D9A824BF3}" presName="rootText" presStyleLbl="node2" presStyleIdx="1" presStyleCnt="3">
        <dgm:presLayoutVars>
          <dgm:chPref val="3"/>
        </dgm:presLayoutVars>
      </dgm:prSet>
      <dgm:spPr>
        <a:prstGeom prst="roundRect">
          <a:avLst/>
        </a:prstGeom>
      </dgm:spPr>
      <dgm:t>
        <a:bodyPr/>
        <a:lstStyle/>
        <a:p>
          <a:endParaRPr lang="es-CL"/>
        </a:p>
      </dgm:t>
    </dgm:pt>
    <dgm:pt modelId="{D997F69A-71F7-40EC-A3C3-20E02475D23F}" type="pres">
      <dgm:prSet presAssocID="{8FA0EE79-0B70-4571-8948-C66D9A824BF3}" presName="rootConnector" presStyleLbl="node2" presStyleIdx="1" presStyleCnt="3"/>
      <dgm:spPr/>
      <dgm:t>
        <a:bodyPr/>
        <a:lstStyle/>
        <a:p>
          <a:endParaRPr lang="es-CL"/>
        </a:p>
      </dgm:t>
    </dgm:pt>
    <dgm:pt modelId="{E4313C6F-6D42-42B9-9C22-EE2335801873}" type="pres">
      <dgm:prSet presAssocID="{8FA0EE79-0B70-4571-8948-C66D9A824BF3}" presName="hierChild4" presStyleCnt="0"/>
      <dgm:spPr/>
      <dgm:t>
        <a:bodyPr/>
        <a:lstStyle/>
        <a:p>
          <a:endParaRPr lang="es-CL"/>
        </a:p>
      </dgm:t>
    </dgm:pt>
    <dgm:pt modelId="{D139B49C-84B0-4027-AF6B-5527E54C2A6F}" type="pres">
      <dgm:prSet presAssocID="{8FA0EE79-0B70-4571-8948-C66D9A824BF3}" presName="hierChild5" presStyleCnt="0"/>
      <dgm:spPr/>
      <dgm:t>
        <a:bodyPr/>
        <a:lstStyle/>
        <a:p>
          <a:endParaRPr lang="es-CL"/>
        </a:p>
      </dgm:t>
    </dgm:pt>
    <dgm:pt modelId="{342EBE50-8814-454B-899A-E8ADDA445754}" type="pres">
      <dgm:prSet presAssocID="{66C57B5B-98A7-480D-AA2F-83B0E58AB8FF}" presName="Name37" presStyleLbl="parChTrans1D2" presStyleIdx="2" presStyleCnt="5"/>
      <dgm:spPr/>
      <dgm:t>
        <a:bodyPr/>
        <a:lstStyle/>
        <a:p>
          <a:endParaRPr lang="es-CL"/>
        </a:p>
      </dgm:t>
    </dgm:pt>
    <dgm:pt modelId="{B167B240-BA2E-4BA7-BC32-EF85BAEB10E7}" type="pres">
      <dgm:prSet presAssocID="{7567E441-A541-4E45-9EE7-B9C250098E3B}" presName="hierRoot2" presStyleCnt="0">
        <dgm:presLayoutVars>
          <dgm:hierBranch val="init"/>
        </dgm:presLayoutVars>
      </dgm:prSet>
      <dgm:spPr/>
      <dgm:t>
        <a:bodyPr/>
        <a:lstStyle/>
        <a:p>
          <a:endParaRPr lang="es-CL"/>
        </a:p>
      </dgm:t>
    </dgm:pt>
    <dgm:pt modelId="{AC36658A-BC8C-4ACF-B567-D4D573F54F47}" type="pres">
      <dgm:prSet presAssocID="{7567E441-A541-4E45-9EE7-B9C250098E3B}" presName="rootComposite" presStyleCnt="0"/>
      <dgm:spPr/>
      <dgm:t>
        <a:bodyPr/>
        <a:lstStyle/>
        <a:p>
          <a:endParaRPr lang="es-CL"/>
        </a:p>
      </dgm:t>
    </dgm:pt>
    <dgm:pt modelId="{14FAF119-BD90-4531-B08C-F15B649964E9}" type="pres">
      <dgm:prSet presAssocID="{7567E441-A541-4E45-9EE7-B9C250098E3B}" presName="rootText" presStyleLbl="node2" presStyleIdx="2" presStyleCnt="3">
        <dgm:presLayoutVars>
          <dgm:chPref val="3"/>
        </dgm:presLayoutVars>
      </dgm:prSet>
      <dgm:spPr>
        <a:prstGeom prst="roundRect">
          <a:avLst/>
        </a:prstGeom>
      </dgm:spPr>
      <dgm:t>
        <a:bodyPr/>
        <a:lstStyle/>
        <a:p>
          <a:endParaRPr lang="es-CL"/>
        </a:p>
      </dgm:t>
    </dgm:pt>
    <dgm:pt modelId="{F5450310-57B2-4A0E-AEB6-8086A47155EB}" type="pres">
      <dgm:prSet presAssocID="{7567E441-A541-4E45-9EE7-B9C250098E3B}" presName="rootConnector" presStyleLbl="node2" presStyleIdx="2" presStyleCnt="3"/>
      <dgm:spPr/>
      <dgm:t>
        <a:bodyPr/>
        <a:lstStyle/>
        <a:p>
          <a:endParaRPr lang="es-CL"/>
        </a:p>
      </dgm:t>
    </dgm:pt>
    <dgm:pt modelId="{888D001E-436F-4A28-B70C-B1CAB97ED04C}" type="pres">
      <dgm:prSet presAssocID="{7567E441-A541-4E45-9EE7-B9C250098E3B}" presName="hierChild4" presStyleCnt="0"/>
      <dgm:spPr/>
      <dgm:t>
        <a:bodyPr/>
        <a:lstStyle/>
        <a:p>
          <a:endParaRPr lang="es-CL"/>
        </a:p>
      </dgm:t>
    </dgm:pt>
    <dgm:pt modelId="{828A2CB1-7FA5-4149-992D-11B32EAB0733}" type="pres">
      <dgm:prSet presAssocID="{7567E441-A541-4E45-9EE7-B9C250098E3B}" presName="hierChild5" presStyleCnt="0"/>
      <dgm:spPr/>
      <dgm:t>
        <a:bodyPr/>
        <a:lstStyle/>
        <a:p>
          <a:endParaRPr lang="es-CL"/>
        </a:p>
      </dgm:t>
    </dgm:pt>
    <dgm:pt modelId="{1D46CE4F-CD7D-4968-871E-21CA95D4F527}" type="pres">
      <dgm:prSet presAssocID="{50B22AB0-DBD5-412C-8BD3-DEF802E9CF48}" presName="hierChild3" presStyleCnt="0"/>
      <dgm:spPr/>
      <dgm:t>
        <a:bodyPr/>
        <a:lstStyle/>
        <a:p>
          <a:endParaRPr lang="es-CL"/>
        </a:p>
      </dgm:t>
    </dgm:pt>
    <dgm:pt modelId="{E0483159-6013-45E5-B177-09A3F5AAF1BD}" type="pres">
      <dgm:prSet presAssocID="{B6F8352F-392E-407E-8524-DDB004C746EC}" presName="Name111" presStyleLbl="parChTrans1D2" presStyleIdx="3" presStyleCnt="5"/>
      <dgm:spPr/>
      <dgm:t>
        <a:bodyPr/>
        <a:lstStyle/>
        <a:p>
          <a:endParaRPr lang="es-CL"/>
        </a:p>
      </dgm:t>
    </dgm:pt>
    <dgm:pt modelId="{AEEDFC6F-4EE7-47C1-B0CB-BF338F1AF12C}" type="pres">
      <dgm:prSet presAssocID="{64CD9044-2234-4686-9C83-F205B33B12B0}" presName="hierRoot3" presStyleCnt="0">
        <dgm:presLayoutVars>
          <dgm:hierBranch val="init"/>
        </dgm:presLayoutVars>
      </dgm:prSet>
      <dgm:spPr/>
      <dgm:t>
        <a:bodyPr/>
        <a:lstStyle/>
        <a:p>
          <a:endParaRPr lang="es-CL"/>
        </a:p>
      </dgm:t>
    </dgm:pt>
    <dgm:pt modelId="{58BECDB1-A432-446D-A06C-98541B7095C6}" type="pres">
      <dgm:prSet presAssocID="{64CD9044-2234-4686-9C83-F205B33B12B0}" presName="rootComposite3" presStyleCnt="0"/>
      <dgm:spPr/>
      <dgm:t>
        <a:bodyPr/>
        <a:lstStyle/>
        <a:p>
          <a:endParaRPr lang="es-CL"/>
        </a:p>
      </dgm:t>
    </dgm:pt>
    <dgm:pt modelId="{AF9C3C0A-25B4-4827-8A93-DE5D1563B881}" type="pres">
      <dgm:prSet presAssocID="{64CD9044-2234-4686-9C83-F205B33B12B0}" presName="rootText3" presStyleLbl="asst1" presStyleIdx="0" presStyleCnt="2" custScaleX="73821" custScaleY="54005" custLinFactNeighborX="-18883" custLinFactNeighborY="-40353">
        <dgm:presLayoutVars>
          <dgm:chPref val="3"/>
        </dgm:presLayoutVars>
      </dgm:prSet>
      <dgm:spPr>
        <a:prstGeom prst="roundRect">
          <a:avLst/>
        </a:prstGeom>
      </dgm:spPr>
      <dgm:t>
        <a:bodyPr/>
        <a:lstStyle/>
        <a:p>
          <a:endParaRPr lang="es-CL"/>
        </a:p>
      </dgm:t>
    </dgm:pt>
    <dgm:pt modelId="{B1BB0FCC-3E95-4388-ACC1-4176544B4F91}" type="pres">
      <dgm:prSet presAssocID="{64CD9044-2234-4686-9C83-F205B33B12B0}" presName="rootConnector3" presStyleLbl="asst1" presStyleIdx="0" presStyleCnt="2"/>
      <dgm:spPr/>
      <dgm:t>
        <a:bodyPr/>
        <a:lstStyle/>
        <a:p>
          <a:endParaRPr lang="es-CL"/>
        </a:p>
      </dgm:t>
    </dgm:pt>
    <dgm:pt modelId="{66A5D204-3772-493C-A9E5-A35D176438BC}" type="pres">
      <dgm:prSet presAssocID="{64CD9044-2234-4686-9C83-F205B33B12B0}" presName="hierChild6" presStyleCnt="0"/>
      <dgm:spPr/>
      <dgm:t>
        <a:bodyPr/>
        <a:lstStyle/>
        <a:p>
          <a:endParaRPr lang="es-CL"/>
        </a:p>
      </dgm:t>
    </dgm:pt>
    <dgm:pt modelId="{D2534C4B-9468-426F-BD5E-5CF0D43998F8}" type="pres">
      <dgm:prSet presAssocID="{64CD9044-2234-4686-9C83-F205B33B12B0}" presName="hierChild7" presStyleCnt="0"/>
      <dgm:spPr/>
      <dgm:t>
        <a:bodyPr/>
        <a:lstStyle/>
        <a:p>
          <a:endParaRPr lang="es-CL"/>
        </a:p>
      </dgm:t>
    </dgm:pt>
    <dgm:pt modelId="{86E44DAD-C5A6-4361-BFD9-6CD64CC5B039}" type="pres">
      <dgm:prSet presAssocID="{00AA592E-0F7C-4667-8E13-9641FD0D58AA}" presName="Name111" presStyleLbl="parChTrans1D2" presStyleIdx="4" presStyleCnt="5"/>
      <dgm:spPr/>
      <dgm:t>
        <a:bodyPr/>
        <a:lstStyle/>
        <a:p>
          <a:endParaRPr lang="es-CL"/>
        </a:p>
      </dgm:t>
    </dgm:pt>
    <dgm:pt modelId="{3604E2DA-7BDE-4D18-8DBD-058AE0B6503D}" type="pres">
      <dgm:prSet presAssocID="{C2082684-72DE-4B29-9608-99B7A4235D3E}" presName="hierRoot3" presStyleCnt="0">
        <dgm:presLayoutVars>
          <dgm:hierBranch val="init"/>
        </dgm:presLayoutVars>
      </dgm:prSet>
      <dgm:spPr/>
      <dgm:t>
        <a:bodyPr/>
        <a:lstStyle/>
        <a:p>
          <a:endParaRPr lang="es-CL"/>
        </a:p>
      </dgm:t>
    </dgm:pt>
    <dgm:pt modelId="{EEB835B7-81CD-43A7-A633-01A354D1B8D6}" type="pres">
      <dgm:prSet presAssocID="{C2082684-72DE-4B29-9608-99B7A4235D3E}" presName="rootComposite3" presStyleCnt="0"/>
      <dgm:spPr/>
      <dgm:t>
        <a:bodyPr/>
        <a:lstStyle/>
        <a:p>
          <a:endParaRPr lang="es-CL"/>
        </a:p>
      </dgm:t>
    </dgm:pt>
    <dgm:pt modelId="{CA1CD616-D87D-4E77-90DA-1A3D13DF2A77}" type="pres">
      <dgm:prSet presAssocID="{C2082684-72DE-4B29-9608-99B7A4235D3E}" presName="rootText3" presStyleLbl="asst1" presStyleIdx="1" presStyleCnt="2" custLinFactNeighborX="39903" custLinFactNeighborY="337">
        <dgm:presLayoutVars>
          <dgm:chPref val="3"/>
        </dgm:presLayoutVars>
      </dgm:prSet>
      <dgm:spPr>
        <a:prstGeom prst="roundRect">
          <a:avLst/>
        </a:prstGeom>
      </dgm:spPr>
      <dgm:t>
        <a:bodyPr/>
        <a:lstStyle/>
        <a:p>
          <a:endParaRPr lang="es-CL"/>
        </a:p>
      </dgm:t>
    </dgm:pt>
    <dgm:pt modelId="{B3FE2164-D7F5-4453-ADAD-0AE7382F70A9}" type="pres">
      <dgm:prSet presAssocID="{C2082684-72DE-4B29-9608-99B7A4235D3E}" presName="rootConnector3" presStyleLbl="asst1" presStyleIdx="1" presStyleCnt="2"/>
      <dgm:spPr/>
      <dgm:t>
        <a:bodyPr/>
        <a:lstStyle/>
        <a:p>
          <a:endParaRPr lang="es-CL"/>
        </a:p>
      </dgm:t>
    </dgm:pt>
    <dgm:pt modelId="{2550836E-D76A-4E5D-AFC5-1EBC661A9877}" type="pres">
      <dgm:prSet presAssocID="{C2082684-72DE-4B29-9608-99B7A4235D3E}" presName="hierChild6" presStyleCnt="0"/>
      <dgm:spPr/>
      <dgm:t>
        <a:bodyPr/>
        <a:lstStyle/>
        <a:p>
          <a:endParaRPr lang="es-CL"/>
        </a:p>
      </dgm:t>
    </dgm:pt>
    <dgm:pt modelId="{9433227C-0D09-4779-BC6B-457FA6B85CA1}" type="pres">
      <dgm:prSet presAssocID="{C2082684-72DE-4B29-9608-99B7A4235D3E}" presName="hierChild7" presStyleCnt="0"/>
      <dgm:spPr/>
      <dgm:t>
        <a:bodyPr/>
        <a:lstStyle/>
        <a:p>
          <a:endParaRPr lang="es-CL"/>
        </a:p>
      </dgm:t>
    </dgm:pt>
  </dgm:ptLst>
  <dgm:cxnLst>
    <dgm:cxn modelId="{DE415B80-35C9-470A-9BBA-9E84E45FD7EF}" type="presOf" srcId="{7567E441-A541-4E45-9EE7-B9C250098E3B}" destId="{14FAF119-BD90-4531-B08C-F15B649964E9}" srcOrd="0" destOrd="0" presId="urn:microsoft.com/office/officeart/2005/8/layout/orgChart1"/>
    <dgm:cxn modelId="{C2D9CA92-2A1A-4423-92BD-11E5018539A9}" srcId="{64AC4482-6C52-4F29-8045-249AEAD12770}" destId="{50B22AB0-DBD5-412C-8BD3-DEF802E9CF48}" srcOrd="0" destOrd="0" parTransId="{0756B001-689D-4FB2-8820-ED23FAE4E723}" sibTransId="{1CA7BBCE-FF1C-4261-9750-6D2728AEE9C8}"/>
    <dgm:cxn modelId="{D977F7E9-F137-4610-846E-6A274CABB447}" type="presOf" srcId="{2DE88977-C37E-438C-83C1-A0C9201D58ED}" destId="{BE904B2D-6E10-471A-8A69-F449A46176A6}" srcOrd="0" destOrd="0" presId="urn:microsoft.com/office/officeart/2005/8/layout/orgChart1"/>
    <dgm:cxn modelId="{F493637B-C53A-4C7C-82F4-31AB03827379}" srcId="{50B22AB0-DBD5-412C-8BD3-DEF802E9CF48}" destId="{8FA0EE79-0B70-4571-8948-C66D9A824BF3}" srcOrd="3" destOrd="0" parTransId="{2DE88977-C37E-438C-83C1-A0C9201D58ED}" sibTransId="{9577BD7E-0345-44E6-894C-991537A36585}"/>
    <dgm:cxn modelId="{B9285C78-F710-4F9B-95EC-BE8426B20213}" type="presOf" srcId="{C2082684-72DE-4B29-9608-99B7A4235D3E}" destId="{B3FE2164-D7F5-4453-ADAD-0AE7382F70A9}" srcOrd="1" destOrd="0" presId="urn:microsoft.com/office/officeart/2005/8/layout/orgChart1"/>
    <dgm:cxn modelId="{BFC24DF2-C7D1-4A72-ACC9-63180B826E10}" type="presOf" srcId="{E19638B2-A49B-4306-BB18-1C03E8350E05}" destId="{051A81E2-E498-4CF4-956E-D164FB3FBA8E}" srcOrd="1" destOrd="0" presId="urn:microsoft.com/office/officeart/2005/8/layout/orgChart1"/>
    <dgm:cxn modelId="{26E20D3A-7D80-4A4F-8835-77870F87DE5E}" type="presOf" srcId="{7567E441-A541-4E45-9EE7-B9C250098E3B}" destId="{F5450310-57B2-4A0E-AEB6-8086A47155EB}" srcOrd="1" destOrd="0" presId="urn:microsoft.com/office/officeart/2005/8/layout/orgChart1"/>
    <dgm:cxn modelId="{F958D629-77CB-4F22-B9A5-31570BD07AAF}" srcId="{50B22AB0-DBD5-412C-8BD3-DEF802E9CF48}" destId="{E19638B2-A49B-4306-BB18-1C03E8350E05}" srcOrd="2" destOrd="0" parTransId="{B62735F8-81FB-4F13-A19C-279F6002678E}" sibTransId="{F1386B02-7C06-4D13-B3B1-D5ED2DBAE62D}"/>
    <dgm:cxn modelId="{CFB4DABA-B330-4FA6-AB32-3A4FF30FCB4D}" type="presOf" srcId="{66C57B5B-98A7-480D-AA2F-83B0E58AB8FF}" destId="{342EBE50-8814-454B-899A-E8ADDA445754}" srcOrd="0" destOrd="0" presId="urn:microsoft.com/office/officeart/2005/8/layout/orgChart1"/>
    <dgm:cxn modelId="{041B1A9E-8724-4E6C-9D01-F2FB77040CF3}" type="presOf" srcId="{B6F8352F-392E-407E-8524-DDB004C746EC}" destId="{E0483159-6013-45E5-B177-09A3F5AAF1BD}" srcOrd="0" destOrd="0" presId="urn:microsoft.com/office/officeart/2005/8/layout/orgChart1"/>
    <dgm:cxn modelId="{26EADA65-BE42-4973-9371-0135FC02D5BC}" type="presOf" srcId="{E19638B2-A49B-4306-BB18-1C03E8350E05}" destId="{56EE2B7E-797C-4588-9A36-8CEBF29D64C6}" srcOrd="0" destOrd="0" presId="urn:microsoft.com/office/officeart/2005/8/layout/orgChart1"/>
    <dgm:cxn modelId="{AECC7B0E-5F36-457A-B4AF-D78A53CBAED9}" type="presOf" srcId="{B62735F8-81FB-4F13-A19C-279F6002678E}" destId="{AA42220B-55E5-42F4-A0E1-A0B97363C828}" srcOrd="0" destOrd="0" presId="urn:microsoft.com/office/officeart/2005/8/layout/orgChart1"/>
    <dgm:cxn modelId="{2C1D26ED-7A33-4489-B416-890E7193A78E}" type="presOf" srcId="{50B22AB0-DBD5-412C-8BD3-DEF802E9CF48}" destId="{6C635A5F-93B4-4CA1-97BE-46AF42DB66F7}" srcOrd="0" destOrd="0" presId="urn:microsoft.com/office/officeart/2005/8/layout/orgChart1"/>
    <dgm:cxn modelId="{A8A13ED1-01AB-43D4-9B17-0FBDC731234D}" type="presOf" srcId="{64CD9044-2234-4686-9C83-F205B33B12B0}" destId="{AF9C3C0A-25B4-4827-8A93-DE5D1563B881}" srcOrd="0" destOrd="0" presId="urn:microsoft.com/office/officeart/2005/8/layout/orgChart1"/>
    <dgm:cxn modelId="{E5FCDBE6-F787-42AF-8F29-664779EEA16E}" type="presOf" srcId="{8FA0EE79-0B70-4571-8948-C66D9A824BF3}" destId="{D997F69A-71F7-40EC-A3C3-20E02475D23F}" srcOrd="1" destOrd="0" presId="urn:microsoft.com/office/officeart/2005/8/layout/orgChart1"/>
    <dgm:cxn modelId="{BA7A464F-A691-4B66-B3F3-72116E9F1180}" type="presOf" srcId="{64CD9044-2234-4686-9C83-F205B33B12B0}" destId="{B1BB0FCC-3E95-4388-ACC1-4176544B4F91}" srcOrd="1" destOrd="0" presId="urn:microsoft.com/office/officeart/2005/8/layout/orgChart1"/>
    <dgm:cxn modelId="{CC39F058-914E-4CD5-8BED-107C9348FB68}" srcId="{50B22AB0-DBD5-412C-8BD3-DEF802E9CF48}" destId="{64CD9044-2234-4686-9C83-F205B33B12B0}" srcOrd="0" destOrd="0" parTransId="{B6F8352F-392E-407E-8524-DDB004C746EC}" sibTransId="{8F9C73CD-E7E1-4D5B-9681-DB32D36F7A79}"/>
    <dgm:cxn modelId="{F50641D0-95B1-4E1B-A289-D9694E676E52}" type="presOf" srcId="{8FA0EE79-0B70-4571-8948-C66D9A824BF3}" destId="{D7FB8C25-1280-423F-9106-3123D17E1FC5}" srcOrd="0" destOrd="0" presId="urn:microsoft.com/office/officeart/2005/8/layout/orgChart1"/>
    <dgm:cxn modelId="{FCF4D450-43E9-41DA-BFB8-975D7C40BCFE}" type="presOf" srcId="{50B22AB0-DBD5-412C-8BD3-DEF802E9CF48}" destId="{80E465CF-82A6-42F6-8620-05A586992300}" srcOrd="1" destOrd="0" presId="urn:microsoft.com/office/officeart/2005/8/layout/orgChart1"/>
    <dgm:cxn modelId="{4E131BCB-B356-48E1-829A-E0B93EB0F099}" type="presOf" srcId="{C2082684-72DE-4B29-9608-99B7A4235D3E}" destId="{CA1CD616-D87D-4E77-90DA-1A3D13DF2A77}" srcOrd="0" destOrd="0" presId="urn:microsoft.com/office/officeart/2005/8/layout/orgChart1"/>
    <dgm:cxn modelId="{EF5858B0-ABFB-4250-B701-8F311CD64A41}" type="presOf" srcId="{00AA592E-0F7C-4667-8E13-9641FD0D58AA}" destId="{86E44DAD-C5A6-4361-BFD9-6CD64CC5B039}" srcOrd="0" destOrd="0" presId="urn:microsoft.com/office/officeart/2005/8/layout/orgChart1"/>
    <dgm:cxn modelId="{B2483B30-3676-41E0-A2F9-2B156E2A5EE2}" srcId="{50B22AB0-DBD5-412C-8BD3-DEF802E9CF48}" destId="{7567E441-A541-4E45-9EE7-B9C250098E3B}" srcOrd="4" destOrd="0" parTransId="{66C57B5B-98A7-480D-AA2F-83B0E58AB8FF}" sibTransId="{BFBAD373-4174-47B4-AB5D-DCD595ABAA38}"/>
    <dgm:cxn modelId="{90AFF687-C4FA-46E3-A6D7-4F5C6E3E1059}" srcId="{50B22AB0-DBD5-412C-8BD3-DEF802E9CF48}" destId="{C2082684-72DE-4B29-9608-99B7A4235D3E}" srcOrd="1" destOrd="0" parTransId="{00AA592E-0F7C-4667-8E13-9641FD0D58AA}" sibTransId="{4AF7211F-6201-4622-8F82-4DFCC454C20E}"/>
    <dgm:cxn modelId="{54C70585-CA87-4887-B40B-5035D58199FA}" type="presOf" srcId="{64AC4482-6C52-4F29-8045-249AEAD12770}" destId="{9121AABA-CDF5-4F92-96F7-0B174C4CDAC9}" srcOrd="0" destOrd="0" presId="urn:microsoft.com/office/officeart/2005/8/layout/orgChart1"/>
    <dgm:cxn modelId="{3B0C3BEA-8BFB-4231-B53F-F7CA3C36439B}" type="presParOf" srcId="{9121AABA-CDF5-4F92-96F7-0B174C4CDAC9}" destId="{B617ADD4-7A00-44A0-AC7B-BCC6D318F41B}" srcOrd="0" destOrd="0" presId="urn:microsoft.com/office/officeart/2005/8/layout/orgChart1"/>
    <dgm:cxn modelId="{2A2E4807-3DBC-4466-89EB-92E2925D45F8}" type="presParOf" srcId="{B617ADD4-7A00-44A0-AC7B-BCC6D318F41B}" destId="{E0E23743-04EA-42E4-B453-3CD754E6CCA4}" srcOrd="0" destOrd="0" presId="urn:microsoft.com/office/officeart/2005/8/layout/orgChart1"/>
    <dgm:cxn modelId="{A3C3A158-36FB-4FF3-83F6-46AD5D6DAA44}" type="presParOf" srcId="{E0E23743-04EA-42E4-B453-3CD754E6CCA4}" destId="{6C635A5F-93B4-4CA1-97BE-46AF42DB66F7}" srcOrd="0" destOrd="0" presId="urn:microsoft.com/office/officeart/2005/8/layout/orgChart1"/>
    <dgm:cxn modelId="{543C8AAF-80B0-45F6-B3C2-1ABAB90B2D2E}" type="presParOf" srcId="{E0E23743-04EA-42E4-B453-3CD754E6CCA4}" destId="{80E465CF-82A6-42F6-8620-05A586992300}" srcOrd="1" destOrd="0" presId="urn:microsoft.com/office/officeart/2005/8/layout/orgChart1"/>
    <dgm:cxn modelId="{1104AA6D-0BB2-4063-8B51-0D93EAE6C2F0}" type="presParOf" srcId="{B617ADD4-7A00-44A0-AC7B-BCC6D318F41B}" destId="{EAEE1D6F-0AB2-42F1-A119-44727A496C8A}" srcOrd="1" destOrd="0" presId="urn:microsoft.com/office/officeart/2005/8/layout/orgChart1"/>
    <dgm:cxn modelId="{2EAD0A06-8A47-4944-BF01-38C1411686B3}" type="presParOf" srcId="{EAEE1D6F-0AB2-42F1-A119-44727A496C8A}" destId="{AA42220B-55E5-42F4-A0E1-A0B97363C828}" srcOrd="0" destOrd="0" presId="urn:microsoft.com/office/officeart/2005/8/layout/orgChart1"/>
    <dgm:cxn modelId="{2888CEBD-E144-48D1-8ACE-DFA71159B4C8}" type="presParOf" srcId="{EAEE1D6F-0AB2-42F1-A119-44727A496C8A}" destId="{235B24D0-3284-4503-AE90-0FAD2150B325}" srcOrd="1" destOrd="0" presId="urn:microsoft.com/office/officeart/2005/8/layout/orgChart1"/>
    <dgm:cxn modelId="{8D556AAA-005D-46EB-BF4F-A72AEEED9E0C}" type="presParOf" srcId="{235B24D0-3284-4503-AE90-0FAD2150B325}" destId="{A1B6E6FF-A4AE-445E-8698-91734566A2A2}" srcOrd="0" destOrd="0" presId="urn:microsoft.com/office/officeart/2005/8/layout/orgChart1"/>
    <dgm:cxn modelId="{6DFBEABB-3281-4426-85D5-E15E2B432F2A}" type="presParOf" srcId="{A1B6E6FF-A4AE-445E-8698-91734566A2A2}" destId="{56EE2B7E-797C-4588-9A36-8CEBF29D64C6}" srcOrd="0" destOrd="0" presId="urn:microsoft.com/office/officeart/2005/8/layout/orgChart1"/>
    <dgm:cxn modelId="{9DF4FCA3-B73C-486F-A1F3-19B88B8B5DF1}" type="presParOf" srcId="{A1B6E6FF-A4AE-445E-8698-91734566A2A2}" destId="{051A81E2-E498-4CF4-956E-D164FB3FBA8E}" srcOrd="1" destOrd="0" presId="urn:microsoft.com/office/officeart/2005/8/layout/orgChart1"/>
    <dgm:cxn modelId="{A83E9095-B5E0-4D05-80B2-D1BC7A7B7C9B}" type="presParOf" srcId="{235B24D0-3284-4503-AE90-0FAD2150B325}" destId="{D523F26B-8C5F-4AE8-AE3E-B26A1569B32F}" srcOrd="1" destOrd="0" presId="urn:microsoft.com/office/officeart/2005/8/layout/orgChart1"/>
    <dgm:cxn modelId="{7C9045E0-C660-4BEC-BDB2-7F7B5C247591}" type="presParOf" srcId="{235B24D0-3284-4503-AE90-0FAD2150B325}" destId="{699AAF26-A4B2-4220-9F7F-DF17D7B2B090}" srcOrd="2" destOrd="0" presId="urn:microsoft.com/office/officeart/2005/8/layout/orgChart1"/>
    <dgm:cxn modelId="{C9BEEA26-46B2-46B0-974E-A2ABFA6D49A2}" type="presParOf" srcId="{EAEE1D6F-0AB2-42F1-A119-44727A496C8A}" destId="{BE904B2D-6E10-471A-8A69-F449A46176A6}" srcOrd="2" destOrd="0" presId="urn:microsoft.com/office/officeart/2005/8/layout/orgChart1"/>
    <dgm:cxn modelId="{0A817F60-1B92-43B2-BD89-A72A11C712F6}" type="presParOf" srcId="{EAEE1D6F-0AB2-42F1-A119-44727A496C8A}" destId="{205B9970-994A-4E78-A35E-83337C29194B}" srcOrd="3" destOrd="0" presId="urn:microsoft.com/office/officeart/2005/8/layout/orgChart1"/>
    <dgm:cxn modelId="{4C1C7F4B-5339-442E-B43A-6A395F72B490}" type="presParOf" srcId="{205B9970-994A-4E78-A35E-83337C29194B}" destId="{5E5503E2-CE85-4FAA-8613-365A72014768}" srcOrd="0" destOrd="0" presId="urn:microsoft.com/office/officeart/2005/8/layout/orgChart1"/>
    <dgm:cxn modelId="{02188A40-F491-4976-A5D3-1F234894C670}" type="presParOf" srcId="{5E5503E2-CE85-4FAA-8613-365A72014768}" destId="{D7FB8C25-1280-423F-9106-3123D17E1FC5}" srcOrd="0" destOrd="0" presId="urn:microsoft.com/office/officeart/2005/8/layout/orgChart1"/>
    <dgm:cxn modelId="{A0112941-0A0F-4EEF-A590-DBFB9C47B007}" type="presParOf" srcId="{5E5503E2-CE85-4FAA-8613-365A72014768}" destId="{D997F69A-71F7-40EC-A3C3-20E02475D23F}" srcOrd="1" destOrd="0" presId="urn:microsoft.com/office/officeart/2005/8/layout/orgChart1"/>
    <dgm:cxn modelId="{DB47BA48-AE23-4338-8DF3-8E0B37BC3AE5}" type="presParOf" srcId="{205B9970-994A-4E78-A35E-83337C29194B}" destId="{E4313C6F-6D42-42B9-9C22-EE2335801873}" srcOrd="1" destOrd="0" presId="urn:microsoft.com/office/officeart/2005/8/layout/orgChart1"/>
    <dgm:cxn modelId="{3F5FB70D-7A04-41BA-B2D0-0D790BE83AB1}" type="presParOf" srcId="{205B9970-994A-4E78-A35E-83337C29194B}" destId="{D139B49C-84B0-4027-AF6B-5527E54C2A6F}" srcOrd="2" destOrd="0" presId="urn:microsoft.com/office/officeart/2005/8/layout/orgChart1"/>
    <dgm:cxn modelId="{C78403BA-EE1E-48BB-B5DA-95A44D687474}" type="presParOf" srcId="{EAEE1D6F-0AB2-42F1-A119-44727A496C8A}" destId="{342EBE50-8814-454B-899A-E8ADDA445754}" srcOrd="4" destOrd="0" presId="urn:microsoft.com/office/officeart/2005/8/layout/orgChart1"/>
    <dgm:cxn modelId="{8746A933-6D81-4CF2-8131-4234071BBC17}" type="presParOf" srcId="{EAEE1D6F-0AB2-42F1-A119-44727A496C8A}" destId="{B167B240-BA2E-4BA7-BC32-EF85BAEB10E7}" srcOrd="5" destOrd="0" presId="urn:microsoft.com/office/officeart/2005/8/layout/orgChart1"/>
    <dgm:cxn modelId="{2126661A-4C10-4AB9-B5F9-8722DA971C53}" type="presParOf" srcId="{B167B240-BA2E-4BA7-BC32-EF85BAEB10E7}" destId="{AC36658A-BC8C-4ACF-B567-D4D573F54F47}" srcOrd="0" destOrd="0" presId="urn:microsoft.com/office/officeart/2005/8/layout/orgChart1"/>
    <dgm:cxn modelId="{591E3809-67EF-4823-A739-1DEB9BE272A4}" type="presParOf" srcId="{AC36658A-BC8C-4ACF-B567-D4D573F54F47}" destId="{14FAF119-BD90-4531-B08C-F15B649964E9}" srcOrd="0" destOrd="0" presId="urn:microsoft.com/office/officeart/2005/8/layout/orgChart1"/>
    <dgm:cxn modelId="{8E051D1A-E94C-43DC-BD3C-3A6C65406F1D}" type="presParOf" srcId="{AC36658A-BC8C-4ACF-B567-D4D573F54F47}" destId="{F5450310-57B2-4A0E-AEB6-8086A47155EB}" srcOrd="1" destOrd="0" presId="urn:microsoft.com/office/officeart/2005/8/layout/orgChart1"/>
    <dgm:cxn modelId="{DAD2EAE5-214D-43AB-A2E4-4B80C2D73322}" type="presParOf" srcId="{B167B240-BA2E-4BA7-BC32-EF85BAEB10E7}" destId="{888D001E-436F-4A28-B70C-B1CAB97ED04C}" srcOrd="1" destOrd="0" presId="urn:microsoft.com/office/officeart/2005/8/layout/orgChart1"/>
    <dgm:cxn modelId="{DDE722E2-06C5-4B98-B631-F759CC67CD97}" type="presParOf" srcId="{B167B240-BA2E-4BA7-BC32-EF85BAEB10E7}" destId="{828A2CB1-7FA5-4149-992D-11B32EAB0733}" srcOrd="2" destOrd="0" presId="urn:microsoft.com/office/officeart/2005/8/layout/orgChart1"/>
    <dgm:cxn modelId="{841F2611-490D-4FBF-B14F-B1AB59ED4780}" type="presParOf" srcId="{B617ADD4-7A00-44A0-AC7B-BCC6D318F41B}" destId="{1D46CE4F-CD7D-4968-871E-21CA95D4F527}" srcOrd="2" destOrd="0" presId="urn:microsoft.com/office/officeart/2005/8/layout/orgChart1"/>
    <dgm:cxn modelId="{F9FC589B-BD32-4D15-BCF2-95B10C6698B7}" type="presParOf" srcId="{1D46CE4F-CD7D-4968-871E-21CA95D4F527}" destId="{E0483159-6013-45E5-B177-09A3F5AAF1BD}" srcOrd="0" destOrd="0" presId="urn:microsoft.com/office/officeart/2005/8/layout/orgChart1"/>
    <dgm:cxn modelId="{7A0192D3-10ED-4186-85DC-911B8874B082}" type="presParOf" srcId="{1D46CE4F-CD7D-4968-871E-21CA95D4F527}" destId="{AEEDFC6F-4EE7-47C1-B0CB-BF338F1AF12C}" srcOrd="1" destOrd="0" presId="urn:microsoft.com/office/officeart/2005/8/layout/orgChart1"/>
    <dgm:cxn modelId="{FEEAA465-3D01-4A5C-9F25-67997C0EB966}" type="presParOf" srcId="{AEEDFC6F-4EE7-47C1-B0CB-BF338F1AF12C}" destId="{58BECDB1-A432-446D-A06C-98541B7095C6}" srcOrd="0" destOrd="0" presId="urn:microsoft.com/office/officeart/2005/8/layout/orgChart1"/>
    <dgm:cxn modelId="{3F7884A1-821C-4B49-BE9E-C18B20E8577B}" type="presParOf" srcId="{58BECDB1-A432-446D-A06C-98541B7095C6}" destId="{AF9C3C0A-25B4-4827-8A93-DE5D1563B881}" srcOrd="0" destOrd="0" presId="urn:microsoft.com/office/officeart/2005/8/layout/orgChart1"/>
    <dgm:cxn modelId="{57862EDF-D99F-4E62-9A97-6D4D327E2B77}" type="presParOf" srcId="{58BECDB1-A432-446D-A06C-98541B7095C6}" destId="{B1BB0FCC-3E95-4388-ACC1-4176544B4F91}" srcOrd="1" destOrd="0" presId="urn:microsoft.com/office/officeart/2005/8/layout/orgChart1"/>
    <dgm:cxn modelId="{F77DFDAE-46CC-4B72-A496-3BCF3E9FDFF4}" type="presParOf" srcId="{AEEDFC6F-4EE7-47C1-B0CB-BF338F1AF12C}" destId="{66A5D204-3772-493C-A9E5-A35D176438BC}" srcOrd="1" destOrd="0" presId="urn:microsoft.com/office/officeart/2005/8/layout/orgChart1"/>
    <dgm:cxn modelId="{7E28DC9A-EA00-4667-9B56-B205B10AC6AD}" type="presParOf" srcId="{AEEDFC6F-4EE7-47C1-B0CB-BF338F1AF12C}" destId="{D2534C4B-9468-426F-BD5E-5CF0D43998F8}" srcOrd="2" destOrd="0" presId="urn:microsoft.com/office/officeart/2005/8/layout/orgChart1"/>
    <dgm:cxn modelId="{A1E51DA7-C729-4842-83F3-8B78DD575475}" type="presParOf" srcId="{1D46CE4F-CD7D-4968-871E-21CA95D4F527}" destId="{86E44DAD-C5A6-4361-BFD9-6CD64CC5B039}" srcOrd="2" destOrd="0" presId="urn:microsoft.com/office/officeart/2005/8/layout/orgChart1"/>
    <dgm:cxn modelId="{C84D2EB8-1BBC-4D1F-8572-D560DAB0A0AE}" type="presParOf" srcId="{1D46CE4F-CD7D-4968-871E-21CA95D4F527}" destId="{3604E2DA-7BDE-4D18-8DBD-058AE0B6503D}" srcOrd="3" destOrd="0" presId="urn:microsoft.com/office/officeart/2005/8/layout/orgChart1"/>
    <dgm:cxn modelId="{6F361EBA-86CC-45D0-8A44-6DAE9AC33F83}" type="presParOf" srcId="{3604E2DA-7BDE-4D18-8DBD-058AE0B6503D}" destId="{EEB835B7-81CD-43A7-A633-01A354D1B8D6}" srcOrd="0" destOrd="0" presId="urn:microsoft.com/office/officeart/2005/8/layout/orgChart1"/>
    <dgm:cxn modelId="{DF922FB7-5E93-4AAC-B86A-2E3D57A73149}" type="presParOf" srcId="{EEB835B7-81CD-43A7-A633-01A354D1B8D6}" destId="{CA1CD616-D87D-4E77-90DA-1A3D13DF2A77}" srcOrd="0" destOrd="0" presId="urn:microsoft.com/office/officeart/2005/8/layout/orgChart1"/>
    <dgm:cxn modelId="{8E0554A5-30FC-4ACE-87EA-C1D1E102DE7B}" type="presParOf" srcId="{EEB835B7-81CD-43A7-A633-01A354D1B8D6}" destId="{B3FE2164-D7F5-4453-ADAD-0AE7382F70A9}" srcOrd="1" destOrd="0" presId="urn:microsoft.com/office/officeart/2005/8/layout/orgChart1"/>
    <dgm:cxn modelId="{A235F766-6F2E-418A-A85C-4DB01FDF4E24}" type="presParOf" srcId="{3604E2DA-7BDE-4D18-8DBD-058AE0B6503D}" destId="{2550836E-D76A-4E5D-AFC5-1EBC661A9877}" srcOrd="1" destOrd="0" presId="urn:microsoft.com/office/officeart/2005/8/layout/orgChart1"/>
    <dgm:cxn modelId="{78B115AF-9530-46E7-9B4F-5B6A618F388E}" type="presParOf" srcId="{3604E2DA-7BDE-4D18-8DBD-058AE0B6503D}" destId="{9433227C-0D09-4779-BC6B-457FA6B85CA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44DAD-C5A6-4361-BFD9-6CD64CC5B039}">
      <dsp:nvSpPr>
        <dsp:cNvPr id="0" name=""/>
        <dsp:cNvSpPr/>
      </dsp:nvSpPr>
      <dsp:spPr>
        <a:xfrm>
          <a:off x="3888486" y="900678"/>
          <a:ext cx="906747" cy="830568"/>
        </a:xfrm>
        <a:custGeom>
          <a:avLst/>
          <a:gdLst/>
          <a:ahLst/>
          <a:cxnLst/>
          <a:rect l="0" t="0" r="0" b="0"/>
          <a:pathLst>
            <a:path>
              <a:moveTo>
                <a:pt x="0" y="0"/>
              </a:moveTo>
              <a:lnTo>
                <a:pt x="0" y="830568"/>
              </a:lnTo>
              <a:lnTo>
                <a:pt x="906747" y="8305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E0483159-6013-45E5-B177-09A3F5AAF1BD}">
      <dsp:nvSpPr>
        <dsp:cNvPr id="0" name=""/>
        <dsp:cNvSpPr/>
      </dsp:nvSpPr>
      <dsp:spPr>
        <a:xfrm>
          <a:off x="3359887" y="900678"/>
          <a:ext cx="528598" cy="464563"/>
        </a:xfrm>
        <a:custGeom>
          <a:avLst/>
          <a:gdLst/>
          <a:ahLst/>
          <a:cxnLst/>
          <a:rect l="0" t="0" r="0" b="0"/>
          <a:pathLst>
            <a:path>
              <a:moveTo>
                <a:pt x="528598" y="0"/>
              </a:moveTo>
              <a:lnTo>
                <a:pt x="528598" y="464563"/>
              </a:lnTo>
              <a:lnTo>
                <a:pt x="0" y="464563"/>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342EBE50-8814-454B-899A-E8ADDA445754}">
      <dsp:nvSpPr>
        <dsp:cNvPr id="0" name=""/>
        <dsp:cNvSpPr/>
      </dsp:nvSpPr>
      <dsp:spPr>
        <a:xfrm>
          <a:off x="3888486" y="900678"/>
          <a:ext cx="2176783" cy="1655074"/>
        </a:xfrm>
        <a:custGeom>
          <a:avLst/>
          <a:gdLst/>
          <a:ahLst/>
          <a:cxnLst/>
          <a:rect l="0" t="0" r="0" b="0"/>
          <a:pathLst>
            <a:path>
              <a:moveTo>
                <a:pt x="0" y="0"/>
              </a:moveTo>
              <a:lnTo>
                <a:pt x="0" y="1466180"/>
              </a:lnTo>
              <a:lnTo>
                <a:pt x="2176783" y="1466180"/>
              </a:lnTo>
              <a:lnTo>
                <a:pt x="2176783" y="1655074"/>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BE904B2D-6E10-471A-8A69-F449A46176A6}">
      <dsp:nvSpPr>
        <dsp:cNvPr id="0" name=""/>
        <dsp:cNvSpPr/>
      </dsp:nvSpPr>
      <dsp:spPr>
        <a:xfrm>
          <a:off x="3842766" y="900678"/>
          <a:ext cx="91440" cy="1655074"/>
        </a:xfrm>
        <a:custGeom>
          <a:avLst/>
          <a:gdLst/>
          <a:ahLst/>
          <a:cxnLst/>
          <a:rect l="0" t="0" r="0" b="0"/>
          <a:pathLst>
            <a:path>
              <a:moveTo>
                <a:pt x="45720" y="0"/>
              </a:moveTo>
              <a:lnTo>
                <a:pt x="45720" y="1655074"/>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AA42220B-55E5-42F4-A0E1-A0B97363C828}">
      <dsp:nvSpPr>
        <dsp:cNvPr id="0" name=""/>
        <dsp:cNvSpPr/>
      </dsp:nvSpPr>
      <dsp:spPr>
        <a:xfrm>
          <a:off x="1711702" y="900678"/>
          <a:ext cx="2176783" cy="1655074"/>
        </a:xfrm>
        <a:custGeom>
          <a:avLst/>
          <a:gdLst/>
          <a:ahLst/>
          <a:cxnLst/>
          <a:rect l="0" t="0" r="0" b="0"/>
          <a:pathLst>
            <a:path>
              <a:moveTo>
                <a:pt x="2176783" y="0"/>
              </a:moveTo>
              <a:lnTo>
                <a:pt x="2176783" y="1466180"/>
              </a:lnTo>
              <a:lnTo>
                <a:pt x="0" y="1466180"/>
              </a:lnTo>
              <a:lnTo>
                <a:pt x="0" y="1655074"/>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6C635A5F-93B4-4CA1-97BE-46AF42DB66F7}">
      <dsp:nvSpPr>
        <dsp:cNvPr id="0" name=""/>
        <dsp:cNvSpPr/>
      </dsp:nvSpPr>
      <dsp:spPr>
        <a:xfrm>
          <a:off x="2988988" y="1181"/>
          <a:ext cx="1798994" cy="8994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L" sz="1800" kern="1200" dirty="0" smtClean="0"/>
            <a:t>Jefatura Departamental</a:t>
          </a:r>
          <a:endParaRPr lang="es-CL" sz="1800" kern="1200" dirty="0"/>
        </a:p>
      </dsp:txBody>
      <dsp:txXfrm>
        <a:off x="3032898" y="45091"/>
        <a:ext cx="1711174" cy="811677"/>
      </dsp:txXfrm>
    </dsp:sp>
    <dsp:sp modelId="{56EE2B7E-797C-4588-9A36-8CEBF29D64C6}">
      <dsp:nvSpPr>
        <dsp:cNvPr id="0" name=""/>
        <dsp:cNvSpPr/>
      </dsp:nvSpPr>
      <dsp:spPr>
        <a:xfrm>
          <a:off x="812205" y="2555753"/>
          <a:ext cx="1798994" cy="8994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L" sz="1800" kern="1200" dirty="0" smtClean="0"/>
            <a:t>Sección de Intervención</a:t>
          </a:r>
          <a:endParaRPr lang="es-CL" sz="1800" kern="1200" dirty="0"/>
        </a:p>
      </dsp:txBody>
      <dsp:txXfrm>
        <a:off x="856115" y="2599663"/>
        <a:ext cx="1711174" cy="811677"/>
      </dsp:txXfrm>
    </dsp:sp>
    <dsp:sp modelId="{D7FB8C25-1280-423F-9106-3123D17E1FC5}">
      <dsp:nvSpPr>
        <dsp:cNvPr id="0" name=""/>
        <dsp:cNvSpPr/>
      </dsp:nvSpPr>
      <dsp:spPr>
        <a:xfrm>
          <a:off x="2988988" y="2555753"/>
          <a:ext cx="1798994" cy="8994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L" sz="1800" kern="1200" dirty="0" smtClean="0"/>
            <a:t>Sección de Servicios Penitenciarios</a:t>
          </a:r>
          <a:endParaRPr lang="es-CL" sz="1800" kern="1200" dirty="0"/>
        </a:p>
      </dsp:txBody>
      <dsp:txXfrm>
        <a:off x="3032898" y="2599663"/>
        <a:ext cx="1711174" cy="811677"/>
      </dsp:txXfrm>
    </dsp:sp>
    <dsp:sp modelId="{14FAF119-BD90-4531-B08C-F15B649964E9}">
      <dsp:nvSpPr>
        <dsp:cNvPr id="0" name=""/>
        <dsp:cNvSpPr/>
      </dsp:nvSpPr>
      <dsp:spPr>
        <a:xfrm>
          <a:off x="5165772" y="2555753"/>
          <a:ext cx="1798994" cy="8994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L" sz="1800" kern="1200" dirty="0" smtClean="0"/>
            <a:t>Sección de Desarrollo Programático </a:t>
          </a:r>
          <a:endParaRPr lang="es-CL" sz="1800" kern="1200" dirty="0"/>
        </a:p>
      </dsp:txBody>
      <dsp:txXfrm>
        <a:off x="5209682" y="2599663"/>
        <a:ext cx="1711174" cy="811677"/>
      </dsp:txXfrm>
    </dsp:sp>
    <dsp:sp modelId="{AF9C3C0A-25B4-4827-8A93-DE5D1563B881}">
      <dsp:nvSpPr>
        <dsp:cNvPr id="0" name=""/>
        <dsp:cNvSpPr/>
      </dsp:nvSpPr>
      <dsp:spPr>
        <a:xfrm>
          <a:off x="2031851" y="1122355"/>
          <a:ext cx="1328035" cy="485773"/>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L" sz="1800" kern="1200" dirty="0" smtClean="0"/>
            <a:t>Secretaria</a:t>
          </a:r>
          <a:endParaRPr lang="es-CL" sz="1800" kern="1200" dirty="0"/>
        </a:p>
      </dsp:txBody>
      <dsp:txXfrm>
        <a:off x="2055564" y="1146068"/>
        <a:ext cx="1280609" cy="438347"/>
      </dsp:txXfrm>
    </dsp:sp>
    <dsp:sp modelId="{CA1CD616-D87D-4E77-90DA-1A3D13DF2A77}">
      <dsp:nvSpPr>
        <dsp:cNvPr id="0" name=""/>
        <dsp:cNvSpPr/>
      </dsp:nvSpPr>
      <dsp:spPr>
        <a:xfrm>
          <a:off x="4795233" y="1281498"/>
          <a:ext cx="1798994" cy="89949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L" sz="1800" kern="1200" dirty="0" smtClean="0"/>
            <a:t>Sección de Gestión</a:t>
          </a:r>
        </a:p>
      </dsp:txBody>
      <dsp:txXfrm>
        <a:off x="4839143" y="1325408"/>
        <a:ext cx="1711174" cy="8116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atin typeface="Arial" pitchFamily="34" charset="0"/>
                <a:ea typeface="ヒラギノ角ゴ Pro W3" charset="-128"/>
                <a:cs typeface="+mn-cs"/>
              </a:defRPr>
            </a:lvl1pPr>
          </a:lstStyle>
          <a:p>
            <a:pPr>
              <a:defRPr/>
            </a:pPr>
            <a:endParaRPr lang="es-CL"/>
          </a:p>
        </p:txBody>
      </p:sp>
      <p:sp>
        <p:nvSpPr>
          <p:cNvPr id="3" name="2 Marcador de fecha"/>
          <p:cNvSpPr>
            <a:spLocks noGrp="1"/>
          </p:cNvSpPr>
          <p:nvPr>
            <p:ph type="dt" sz="quarter" idx="1"/>
          </p:nvPr>
        </p:nvSpPr>
        <p:spPr>
          <a:xfrm>
            <a:off x="5232173" y="0"/>
            <a:ext cx="4002299" cy="350520"/>
          </a:xfrm>
          <a:prstGeom prst="rect">
            <a:avLst/>
          </a:prstGeom>
        </p:spPr>
        <p:txBody>
          <a:bodyPr vert="horz" lIns="92830" tIns="46415" rIns="92830" bIns="46415" rtlCol="0"/>
          <a:lstStyle>
            <a:lvl1pPr algn="r">
              <a:defRPr sz="1200">
                <a:latin typeface="Arial" pitchFamily="34" charset="0"/>
                <a:ea typeface="ヒラギノ角ゴ Pro W3" charset="-128"/>
                <a:cs typeface="+mn-cs"/>
              </a:defRPr>
            </a:lvl1pPr>
          </a:lstStyle>
          <a:p>
            <a:pPr>
              <a:defRPr/>
            </a:pPr>
            <a:fld id="{7E13DA2C-4D0E-460C-8729-DFF43D856415}" type="datetimeFigureOut">
              <a:rPr lang="es-CL"/>
              <a:pPr>
                <a:defRPr/>
              </a:pPr>
              <a:t>12-11-2013</a:t>
            </a:fld>
            <a:endParaRPr lang="es-CL"/>
          </a:p>
        </p:txBody>
      </p:sp>
      <p:sp>
        <p:nvSpPr>
          <p:cNvPr id="4" name="3 Marcador de pie de página"/>
          <p:cNvSpPr>
            <a:spLocks noGrp="1"/>
          </p:cNvSpPr>
          <p:nvPr>
            <p:ph type="ftr" sz="quarter" idx="2"/>
          </p:nvPr>
        </p:nvSpPr>
        <p:spPr>
          <a:xfrm>
            <a:off x="0" y="6658258"/>
            <a:ext cx="4002299" cy="350520"/>
          </a:xfrm>
          <a:prstGeom prst="rect">
            <a:avLst/>
          </a:prstGeom>
        </p:spPr>
        <p:txBody>
          <a:bodyPr vert="horz" lIns="92830" tIns="46415" rIns="92830" bIns="46415" rtlCol="0" anchor="b"/>
          <a:lstStyle>
            <a:lvl1pPr algn="l">
              <a:defRPr sz="1200">
                <a:latin typeface="Arial" pitchFamily="34" charset="0"/>
                <a:ea typeface="ヒラギノ角ゴ Pro W3" charset="-128"/>
                <a:cs typeface="+mn-cs"/>
              </a:defRPr>
            </a:lvl1pPr>
          </a:lstStyle>
          <a:p>
            <a:pPr>
              <a:defRPr/>
            </a:pPr>
            <a:endParaRPr lang="es-CL"/>
          </a:p>
        </p:txBody>
      </p:sp>
      <p:sp>
        <p:nvSpPr>
          <p:cNvPr id="5" name="4 Marcador de número de diapositiva"/>
          <p:cNvSpPr>
            <a:spLocks noGrp="1"/>
          </p:cNvSpPr>
          <p:nvPr>
            <p:ph type="sldNum" sz="quarter" idx="3"/>
          </p:nvPr>
        </p:nvSpPr>
        <p:spPr>
          <a:xfrm>
            <a:off x="5232173" y="6658258"/>
            <a:ext cx="4002299" cy="350520"/>
          </a:xfrm>
          <a:prstGeom prst="rect">
            <a:avLst/>
          </a:prstGeom>
        </p:spPr>
        <p:txBody>
          <a:bodyPr vert="horz" lIns="92830" tIns="46415" rIns="92830" bIns="46415" rtlCol="0" anchor="b"/>
          <a:lstStyle>
            <a:lvl1pPr algn="r">
              <a:defRPr sz="1200">
                <a:latin typeface="Arial" pitchFamily="34" charset="0"/>
                <a:ea typeface="ヒラギノ角ゴ Pro W3" charset="-128"/>
                <a:cs typeface="+mn-cs"/>
              </a:defRPr>
            </a:lvl1pPr>
          </a:lstStyle>
          <a:p>
            <a:pPr>
              <a:defRPr/>
            </a:pPr>
            <a:fld id="{EBE5D7E3-7623-4E37-9B46-99FFB37FFBDE}" type="slidenum">
              <a:rPr lang="es-CL"/>
              <a:pPr>
                <a:defRPr/>
              </a:pPr>
              <a:t>‹Nº›</a:t>
            </a:fld>
            <a:endParaRPr lang="es-CL"/>
          </a:p>
        </p:txBody>
      </p:sp>
    </p:spTree>
    <p:extLst>
      <p:ext uri="{BB962C8B-B14F-4D97-AF65-F5344CB8AC3E}">
        <p14:creationId xmlns:p14="http://schemas.microsoft.com/office/powerpoint/2010/main" val="793164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wrap="square" lIns="92830" tIns="46415" rIns="92830" bIns="46415"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5232173" y="0"/>
            <a:ext cx="4002299" cy="350520"/>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C7A1EEC2-C52F-46C4-A8CA-8F754DF3876D}" type="datetime1">
              <a:rPr lang="en-US"/>
              <a:pPr>
                <a:defRPr/>
              </a:pPr>
              <a:t>11/12/2013</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wrap="square" lIns="92830" tIns="46415" rIns="92830" bIns="46415"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923608" y="3329940"/>
            <a:ext cx="7388860" cy="3154680"/>
          </a:xfrm>
          <a:prstGeom prst="rect">
            <a:avLst/>
          </a:prstGeom>
        </p:spPr>
        <p:txBody>
          <a:bodyPr vert="horz" wrap="square" lIns="92830" tIns="46415" rIns="92830" bIns="4641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8258"/>
            <a:ext cx="4002299" cy="350520"/>
          </a:xfrm>
          <a:prstGeom prst="rect">
            <a:avLst/>
          </a:prstGeom>
        </p:spPr>
        <p:txBody>
          <a:bodyPr vert="horz" wrap="square" lIns="92830" tIns="46415" rIns="92830" bIns="46415"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5232173" y="6658258"/>
            <a:ext cx="4002299" cy="350520"/>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4C7B095F-77B4-4A95-BD27-547CB03BB6F1}" type="slidenum">
              <a:rPr lang="en-US"/>
              <a:pPr>
                <a:defRPr/>
              </a:pPr>
              <a:t>‹Nº›</a:t>
            </a:fld>
            <a:endParaRPr lang="en-US"/>
          </a:p>
        </p:txBody>
      </p:sp>
    </p:spTree>
    <p:extLst>
      <p:ext uri="{BB962C8B-B14F-4D97-AF65-F5344CB8AC3E}">
        <p14:creationId xmlns:p14="http://schemas.microsoft.com/office/powerpoint/2010/main" val="139584640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ES" smtClean="0"/>
          </a:p>
        </p:txBody>
      </p:sp>
      <p:sp>
        <p:nvSpPr>
          <p:cNvPr id="450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eaLnBrk="1" hangingPunct="1">
              <a:spcBef>
                <a:spcPct val="0"/>
              </a:spcBef>
            </a:pPr>
            <a:fld id="{FF81A007-2D02-4771-980B-9135E555767F}" type="slidenum">
              <a:rPr lang="en-US" altLang="es-ES" smtClean="0"/>
              <a:pPr eaLnBrk="1" hangingPunct="1">
                <a:spcBef>
                  <a:spcPct val="0"/>
                </a:spcBef>
              </a:pPr>
              <a:t>5</a:t>
            </a:fld>
            <a:endParaRPr lang="en-US" alt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B2EF5D5-383D-46C8-9E3A-1FB9FECED49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338664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a:lstStyle/>
          <a:p>
            <a:endParaRPr lang="es-CL" smtClean="0">
              <a:ea typeface="ヒラギノ角ゴ Pro W3"/>
              <a:cs typeface="ヒラギノ角ゴ Pro W3"/>
            </a:endParaRPr>
          </a:p>
        </p:txBody>
      </p:sp>
      <p:sp>
        <p:nvSpPr>
          <p:cNvPr id="55300" name="3 Marcador de número de diapositiva"/>
          <p:cNvSpPr>
            <a:spLocks noGrp="1"/>
          </p:cNvSpPr>
          <p:nvPr>
            <p:ph type="sldNum" sz="quarter" idx="5"/>
          </p:nvPr>
        </p:nvSpPr>
        <p:spPr bwMode="auto">
          <a:noFill/>
          <a:ln>
            <a:miter lim="800000"/>
            <a:headEnd/>
            <a:tailEnd/>
          </a:ln>
        </p:spPr>
        <p:txBody>
          <a:bodyPr/>
          <a:lstStyle/>
          <a:p>
            <a:fld id="{06A9E13E-4964-42DD-BCF5-3A5540393791}" type="slidenum">
              <a:rPr lang="en-US" smtClean="0">
                <a:solidFill>
                  <a:srgbClr val="000000"/>
                </a:solidFill>
                <a:ea typeface="ヒラギノ角ゴ Pro W3"/>
                <a:cs typeface="ヒラギノ角ゴ Pro W3"/>
              </a:rPr>
              <a:pPr/>
              <a:t>25</a:t>
            </a:fld>
            <a:endParaRPr lang="en-US" smtClean="0">
              <a:solidFill>
                <a:srgbClr val="000000"/>
              </a:solidFill>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s-ES" altLang="es-ES" smtClean="0"/>
          </a:p>
        </p:txBody>
      </p:sp>
      <p:sp>
        <p:nvSpPr>
          <p:cNvPr id="440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eaLnBrk="1" hangingPunct="1">
              <a:spcBef>
                <a:spcPct val="0"/>
              </a:spcBef>
            </a:pPr>
            <a:fld id="{3DF2F887-78BF-4BCD-9C4C-48F4866877C1}" type="slidenum">
              <a:rPr lang="en-US" altLang="es-ES" smtClean="0">
                <a:cs typeface="Arial" pitchFamily="34" charset="0"/>
              </a:rPr>
              <a:pPr eaLnBrk="1" hangingPunct="1">
                <a:spcBef>
                  <a:spcPct val="0"/>
                </a:spcBef>
              </a:pPr>
              <a:t>6</a:t>
            </a:fld>
            <a:endParaRPr lang="en-US" altLang="es-E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B2EF5D5-383D-46C8-9E3A-1FB9FECED494}" type="slidenum">
              <a:rPr lang="en-US" smtClean="0"/>
              <a:pPr/>
              <a:t>15</a:t>
            </a:fld>
            <a:endParaRPr lang="en-US" dirty="0"/>
          </a:p>
        </p:txBody>
      </p:sp>
    </p:spTree>
    <p:extLst>
      <p:ext uri="{BB962C8B-B14F-4D97-AF65-F5344CB8AC3E}">
        <p14:creationId xmlns:p14="http://schemas.microsoft.com/office/powerpoint/2010/main" val="133866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B2EF5D5-383D-46C8-9E3A-1FB9FECED494}" type="slidenum">
              <a:rPr lang="en-US" smtClean="0"/>
              <a:pPr/>
              <a:t>16</a:t>
            </a:fld>
            <a:endParaRPr lang="en-US" dirty="0"/>
          </a:p>
        </p:txBody>
      </p:sp>
    </p:spTree>
    <p:extLst>
      <p:ext uri="{BB962C8B-B14F-4D97-AF65-F5344CB8AC3E}">
        <p14:creationId xmlns:p14="http://schemas.microsoft.com/office/powerpoint/2010/main" val="133866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B2EF5D5-383D-46C8-9E3A-1FB9FECED494}" type="slidenum">
              <a:rPr lang="en-US" smtClean="0"/>
              <a:pPr/>
              <a:t>17</a:t>
            </a:fld>
            <a:endParaRPr lang="en-US" dirty="0"/>
          </a:p>
        </p:txBody>
      </p:sp>
    </p:spTree>
    <p:extLst>
      <p:ext uri="{BB962C8B-B14F-4D97-AF65-F5344CB8AC3E}">
        <p14:creationId xmlns:p14="http://schemas.microsoft.com/office/powerpoint/2010/main" val="1338664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B2EF5D5-383D-46C8-9E3A-1FB9FECED49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3866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B2EF5D5-383D-46C8-9E3A-1FB9FECED494}" type="slidenum">
              <a:rPr lang="en-US" smtClean="0"/>
              <a:pPr/>
              <a:t>19</a:t>
            </a:fld>
            <a:endParaRPr lang="en-US" dirty="0"/>
          </a:p>
        </p:txBody>
      </p:sp>
    </p:spTree>
    <p:extLst>
      <p:ext uri="{BB962C8B-B14F-4D97-AF65-F5344CB8AC3E}">
        <p14:creationId xmlns:p14="http://schemas.microsoft.com/office/powerpoint/2010/main" val="133866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B2EF5D5-383D-46C8-9E3A-1FB9FECED49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33866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B2EF5D5-383D-46C8-9E3A-1FB9FECED49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33866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539E236-4F51-44B1-ABCE-9D0A3A9F0115}" type="datetime1">
              <a:rPr lang="en-US"/>
              <a:pPr>
                <a:defRPr/>
              </a:pPr>
              <a:t>11/12/2013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60D0971-8FF6-43F4-A572-CAB4AFCC4DC3}" type="slidenum">
              <a:rPr lang="en-US"/>
              <a:pPr>
                <a:defRPr/>
              </a:pPr>
              <a:t>‹Nº›</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4A14523F-4656-443F-B425-0D58B108EB0F}" type="slidenum">
              <a:rPr lang="en-US"/>
              <a:pPr>
                <a:defRPr/>
              </a:pPr>
              <a:t>‹Nº›</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85FA0815-B1D1-4809-A819-73AFB69AA7DE}" type="slidenum">
              <a:rPr lang="en-US"/>
              <a:pPr>
                <a:defRPr/>
              </a:pPr>
              <a:t>‹Nº›</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ED98D6D8-13B8-47C4-8177-37E94435D23D}" type="slidenum">
              <a:rPr lang="en-US"/>
              <a:pPr>
                <a:defRPr/>
              </a:pPr>
              <a:t>‹Nº›</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D921908C-5ECD-4B63-B6C9-6B273D4B9E0C}" type="slidenum">
              <a:rPr lang="en-US"/>
              <a:pPr>
                <a:defRPr/>
              </a:pPr>
              <a:t>‹Nº›</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22B45EE1-C9FC-48BC-B193-2A9DE76C63C9}" type="slidenum">
              <a:rPr lang="en-US"/>
              <a:pPr>
                <a:defRPr/>
              </a:pPr>
              <a:t>‹Nº›</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8703D1F2-C76E-439A-82E0-8850D9490D1E}" type="slidenum">
              <a:rPr lang="en-US"/>
              <a:pPr>
                <a:defRPr/>
              </a:pPr>
              <a:t>‹Nº›</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91C2DE13-47E1-4A29-8CCA-8B1AA34070EB}" type="datetime1">
              <a:rPr lang="en-US"/>
              <a:pPr>
                <a:defRPr/>
              </a:pPr>
              <a:t>11/12/2013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D5C29FE-1C61-43A6-BAC3-94B1851861CA}" type="slidenum">
              <a:rPr lang="en-US"/>
              <a:pPr>
                <a:defRPr/>
              </a:pPr>
              <a:t>‹Nº›</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4F25B00-D008-411D-81B4-2BE6B6FED189}" type="datetime1">
              <a:rPr lang="en-US"/>
              <a:pPr>
                <a:defRPr/>
              </a:pPr>
              <a:t>11/12/2013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37DA3ECF-F0D2-4B2B-8D53-7A633D615999}" type="slidenum">
              <a:rPr lang="en-US"/>
              <a:pPr>
                <a:defRPr/>
              </a:pPr>
              <a:t>‹Nº›</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9F00C20E-F5C9-425D-827B-7D55C7769A00}" type="datetime1">
              <a:rPr lang="en-US"/>
              <a:pPr>
                <a:defRPr/>
              </a:pPr>
              <a:t>11/12/2013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DD319E0-1602-4B65-8386-2D138A5661F1}" type="slidenum">
              <a:rPr lang="en-US"/>
              <a:pPr>
                <a:defRPr/>
              </a:pPr>
              <a:t>‹Nº›</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E7A9593-A836-49ED-A6B2-FFE3407251B6}" type="datetime1">
              <a:rPr lang="en-US"/>
              <a:pPr>
                <a:defRPr/>
              </a:pPr>
              <a:t>11/12/2013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C022376-E887-47FA-9A84-064F6BCF783E}" type="slidenum">
              <a:rPr lang="en-US"/>
              <a:pPr>
                <a:defRPr/>
              </a:pPr>
              <a:t>‹Nº›</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4F86D6A-A194-48BB-931E-7A6BE4D18A88}" type="datetime1">
              <a:rPr lang="en-US"/>
              <a:pPr>
                <a:defRPr/>
              </a:pPr>
              <a:t>11/12/2013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4458E2A-7C7E-4BC0-B927-64D64E2B0498}" type="slidenum">
              <a:rPr lang="en-US"/>
              <a:pPr>
                <a:defRPr/>
              </a:pPr>
              <a:t>‹Nº›</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A183352D-971C-45FE-AEA1-9C26AED116FF}" type="datetime1">
              <a:rPr lang="en-US"/>
              <a:pPr>
                <a:defRPr/>
              </a:pPr>
              <a:t>11/12/2013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E051DA6-0B1C-409D-A78E-407F838EE6BB}" type="slidenum">
              <a:rPr lang="en-US"/>
              <a:pPr>
                <a:defRPr/>
              </a:pPr>
              <a:t>‹Nº›</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E14B51A-6FA8-41C8-8F47-E18E9D5D784D}" type="datetime1">
              <a:rPr lang="en-US"/>
              <a:pPr>
                <a:defRPr/>
              </a:pPr>
              <a:t>11/12/2013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89B3DE38-53A0-4F27-A637-36A04EBB6D2D}" type="slidenum">
              <a:rPr lang="en-US"/>
              <a:pPr>
                <a:defRPr/>
              </a:pPr>
              <a:t>‹Nº›</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13C7F9C2-7664-4C1B-A3FC-C02193471433}" type="datetime1">
              <a:rPr lang="en-US"/>
              <a:pPr>
                <a:defRPr/>
              </a:pPr>
              <a:t>11/12/2013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21335295-8D76-4A45-9C0D-6D345A208066}" type="slidenum">
              <a:rPr lang="en-US"/>
              <a:pPr>
                <a:defRPr/>
              </a:pPr>
              <a:t>‹Nº›</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5B77634-B7E6-4EC1-A92A-17B9631247D0}" type="datetime1">
              <a:rPr lang="en-US"/>
              <a:pPr>
                <a:defRPr/>
              </a:pPr>
              <a:t>11/12/2013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39212E3-9D2C-41C1-8EB7-6513D30201A6}" type="slidenum">
              <a:rPr lang="en-US"/>
              <a:pPr>
                <a:defRPr/>
              </a:pPr>
              <a:t>‹Nº›</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846728D8-58F8-4243-8DC8-996A16C48F8F}" type="datetime1">
              <a:rPr lang="en-US"/>
              <a:pPr>
                <a:defRPr/>
              </a:pPr>
              <a:t>11/12/2013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199806CE-1B37-478F-941F-8E75F378AF89}" type="slidenum">
              <a:rPr lang="en-US"/>
              <a:pPr>
                <a:defRPr/>
              </a:pPr>
              <a:t>‹Nº›</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5463350-CC07-4058-8DD4-BF321BFA8587}" type="datetime1">
              <a:rPr lang="en-US"/>
              <a:pPr>
                <a:defRPr/>
              </a:pPr>
              <a:t>11/12/2013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8DB59A5-7A2D-4A89-925C-F2D00B172E31}" type="slidenum">
              <a:rPr lang="en-US"/>
              <a:pPr>
                <a:defRPr/>
              </a:pPr>
              <a:t>‹Nº›</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15D56EF5-7315-42C0-8630-6035CC62CE5A}" type="datetime1">
              <a:rPr lang="en-US"/>
              <a:pPr>
                <a:defRPr/>
              </a:pPr>
              <a:t>11/12/2013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1113A3A-FC74-499D-94A2-9466B4D7F2D1}" type="slidenum">
              <a:rPr lang="en-US"/>
              <a:pPr>
                <a:defRPr/>
              </a:pPr>
              <a:t>‹Nº›</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3E477F47-4126-49A7-8373-2F6A8B349D9E}" type="datetime1">
              <a:rPr lang="en-US"/>
              <a:pPr>
                <a:defRPr/>
              </a:pPr>
              <a:t>11/12/2013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075247BC-1DEF-4EA3-8DA9-0FBE32A2A85E}" type="slidenum">
              <a:rPr lang="en-US"/>
              <a:pPr>
                <a:defRPr/>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7255D535-AE9A-4912-9E37-11A138C338A9}" type="datetime1">
              <a:rPr lang="en-US"/>
              <a:pPr>
                <a:defRPr/>
              </a:pPr>
              <a:t>11/12/2013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8F799C5A-F3FD-4963-BAE9-073957BDADE1}" type="slidenum">
              <a:rPr lang="en-US"/>
              <a:pPr>
                <a:defRPr/>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3757D90A-8BCE-4C2C-9E96-D6D46E6E446D}" type="datetime1">
              <a:rPr lang="en-US"/>
              <a:pPr>
                <a:defRPr/>
              </a:pPr>
              <a:t>11/12/2013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70F0E2DD-D6C3-41DE-86F9-CE5AFDA1E1C0}"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39967E4-1651-4DFF-828B-D88EE88FEB87}" type="datetime1">
              <a:rPr lang="en-US"/>
              <a:pPr>
                <a:defRPr/>
              </a:pPr>
              <a:t>11/12/2013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E650B1E-84FF-4C9D-86BA-C99A9B1B89BD}" type="slidenum">
              <a:rPr lang="en-US"/>
              <a:pPr>
                <a:defRPr/>
              </a:pPr>
              <a:t>‹Nº›</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5DBFCF1D-F0D7-472C-B7DE-5457D3DEBE15}" type="datetime1">
              <a:rPr lang="en-US"/>
              <a:pPr>
                <a:defRPr/>
              </a:pPr>
              <a:t>11/12/2013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66230E3C-7916-46FA-BF9D-C81ECB39A5D6}" type="slidenum">
              <a:rPr lang="en-US"/>
              <a:pPr>
                <a:defRPr/>
              </a:pPr>
              <a:t>‹Nº›</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C6544270-8DCB-4F63-9E10-FF2CA3A99E84}" type="datetime1">
              <a:rPr lang="en-US"/>
              <a:pPr>
                <a:defRPr/>
              </a:pPr>
              <a:t>11/12/2013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81498760-ACF5-44AA-87F9-9B5E572BADF0}" type="slidenum">
              <a:rPr lang="en-US"/>
              <a:pPr>
                <a:defRPr/>
              </a:pPr>
              <a:t>‹Nº›</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EC67B61F-7A59-4412-8523-F38968630475}" type="datetime1">
              <a:rPr lang="en-US"/>
              <a:pPr>
                <a:defRPr/>
              </a:pPr>
              <a:t>11/12/2013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1B3BDDA5-2797-4A36-881E-21A51EB1A7CA}" type="slidenum">
              <a:rPr lang="en-US"/>
              <a:pPr>
                <a:defRPr/>
              </a:pPr>
              <a:t>‹Nº›</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34B4C426-2379-4FE4-9FA0-4BBE14C6C91D}" type="datetime1">
              <a:rPr lang="en-US"/>
              <a:pPr>
                <a:defRPr/>
              </a:pPr>
              <a:t>11/12/2013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68871EC2-75C3-4403-A60A-DBD3CD529BAC}" type="slidenum">
              <a:rPr lang="en-US"/>
              <a:pPr>
                <a:defRPr/>
              </a:pPr>
              <a:t>‹Nº›</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BE2FBDEC-DDA4-407D-B492-E0144298E1BA}" type="datetime1">
              <a:rPr lang="en-US"/>
              <a:pPr>
                <a:defRPr/>
              </a:pPr>
              <a:t>11/12/2013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D7DEC739-55D1-4505-90C9-09E91F379848}" type="slidenum">
              <a:rPr lang="en-US"/>
              <a:pPr>
                <a:defRPr/>
              </a:pPr>
              <a:t>‹Nº›</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5BD1D57E-7707-4D45-8305-3A1B67B517EB}" type="datetime1">
              <a:rPr lang="en-US"/>
              <a:pPr>
                <a:defRPr/>
              </a:pPr>
              <a:t>11/12/2013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22289C9A-6743-4D3C-9B01-4363BB1DBF63}" type="slidenum">
              <a:rPr lang="en-US"/>
              <a:pPr>
                <a:defRPr/>
              </a:pPr>
              <a:t>‹Nº›</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502CBF48-B259-4AFE-AB30-58409ACAA48D}" type="datetime1">
              <a:rPr lang="en-US"/>
              <a:pPr>
                <a:defRPr/>
              </a:pPr>
              <a:t>11/12/2013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B4D51168-CFD4-4A70-8ECA-34406D425343}" type="slidenum">
              <a:rPr lang="en-US"/>
              <a:pPr>
                <a:defRPr/>
              </a:pPr>
              <a:t>‹Nº›</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19DA2030-455A-4A3B-9894-FB60C58610B9}" type="datetime1">
              <a:rPr lang="en-US"/>
              <a:pPr>
                <a:defRPr/>
              </a:pPr>
              <a:t>11/12/2013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4AC0B380-2A40-49F7-9251-D7CE835B5E06}" type="slidenum">
              <a:rPr lang="en-US"/>
              <a:pPr>
                <a:defRPr/>
              </a:pPr>
              <a:t>‹Nº›</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a:lvl1pPr>
          </a:lstStyle>
          <a:p>
            <a:r>
              <a:rPr lang="es-CL" dirty="0" smtClean="0"/>
              <a:t>Gobierno de Chile | Ministerio de Justicia </a:t>
            </a:r>
            <a:endParaRPr lang="es-CL" dirty="0"/>
          </a:p>
        </p:txBody>
      </p:sp>
      <p:sp>
        <p:nvSpPr>
          <p:cNvPr id="6" name="Slide Number Placeholder 5"/>
          <p:cNvSpPr>
            <a:spLocks noGrp="1"/>
          </p:cNvSpPr>
          <p:nvPr>
            <p:ph type="sldNum" sz="quarter" idx="12"/>
          </p:nvPr>
        </p:nvSpPr>
        <p:spPr/>
        <p:txBody>
          <a:bodyPr/>
          <a:lstStyle>
            <a:lvl1pPr>
              <a:defRPr/>
            </a:lvl1pPr>
          </a:lstStyle>
          <a:p>
            <a:fld id="{7F935F61-378E-4CF4-9B07-2B002A3D2D62}" type="slidenum">
              <a:rPr lang="en-US"/>
              <a:pPr/>
              <a:t>‹Nº›</a:t>
            </a:fld>
            <a:endParaRPr lang="en-US" dirty="0"/>
          </a:p>
        </p:txBody>
      </p:sp>
    </p:spTree>
    <p:extLst>
      <p:ext uri="{BB962C8B-B14F-4D97-AF65-F5344CB8AC3E}">
        <p14:creationId xmlns:p14="http://schemas.microsoft.com/office/powerpoint/2010/main" val="1236835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r>
              <a:rPr lang="es-CL" dirty="0" smtClean="0"/>
              <a:t>Gobierno de Chile | Ministerio de Justicia </a:t>
            </a:r>
            <a:endParaRPr lang="en-US" dirty="0"/>
          </a:p>
        </p:txBody>
      </p:sp>
      <p:sp>
        <p:nvSpPr>
          <p:cNvPr id="5" name="Slide Number Placeholder 5"/>
          <p:cNvSpPr>
            <a:spLocks noGrp="1"/>
          </p:cNvSpPr>
          <p:nvPr>
            <p:ph type="sldNum" sz="quarter" idx="11"/>
          </p:nvPr>
        </p:nvSpPr>
        <p:spPr/>
        <p:txBody>
          <a:bodyPr/>
          <a:lstStyle>
            <a:lvl1pPr>
              <a:defRPr/>
            </a:lvl1pPr>
          </a:lstStyle>
          <a:p>
            <a:fld id="{C3054ACE-6981-400A-BF11-63F5045A9218}" type="slidenum">
              <a:rPr lang="en-US"/>
              <a:pPr/>
              <a:t>‹Nº›</a:t>
            </a:fld>
            <a:endParaRPr lang="en-US" dirty="0"/>
          </a:p>
        </p:txBody>
      </p:sp>
    </p:spTree>
    <p:extLst>
      <p:ext uri="{BB962C8B-B14F-4D97-AF65-F5344CB8AC3E}">
        <p14:creationId xmlns:p14="http://schemas.microsoft.com/office/powerpoint/2010/main" val="261732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AC3B11B-B95E-4D36-A905-FF88F748C9F1}" type="datetime1">
              <a:rPr lang="en-US"/>
              <a:pPr>
                <a:defRPr/>
              </a:pPr>
              <a:t>11/12/2013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634A31B-A374-40F8-90EC-C10B0ADFEF6F}" type="slidenum">
              <a:rPr lang="en-US"/>
              <a:pPr>
                <a:defRPr/>
              </a:pPr>
              <a:t>‹Nº›</a:t>
            </a:fld>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a:lvl1pPr>
          </a:lstStyle>
          <a:p>
            <a:r>
              <a:rPr lang="es-CL" dirty="0" smtClean="0"/>
              <a:t>Gobierno de Chile | Ministerio de Justicia </a:t>
            </a:r>
            <a:endParaRPr lang="es-CL" dirty="0"/>
          </a:p>
        </p:txBody>
      </p:sp>
      <p:sp>
        <p:nvSpPr>
          <p:cNvPr id="6" name="Slide Number Placeholder 5"/>
          <p:cNvSpPr>
            <a:spLocks noGrp="1"/>
          </p:cNvSpPr>
          <p:nvPr>
            <p:ph type="sldNum" sz="quarter" idx="12"/>
          </p:nvPr>
        </p:nvSpPr>
        <p:spPr/>
        <p:txBody>
          <a:bodyPr/>
          <a:lstStyle>
            <a:lvl1pPr>
              <a:defRPr/>
            </a:lvl1pPr>
          </a:lstStyle>
          <a:p>
            <a:fld id="{3E81503C-F152-4ACF-A652-8332A28998B9}" type="slidenum">
              <a:rPr lang="en-US"/>
              <a:pPr/>
              <a:t>‹Nº›</a:t>
            </a:fld>
            <a:endParaRPr lang="en-US" dirty="0"/>
          </a:p>
        </p:txBody>
      </p:sp>
    </p:spTree>
    <p:extLst>
      <p:ext uri="{BB962C8B-B14F-4D97-AF65-F5344CB8AC3E}">
        <p14:creationId xmlns:p14="http://schemas.microsoft.com/office/powerpoint/2010/main" val="359288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a:lvl1pPr>
          </a:lstStyle>
          <a:p>
            <a:r>
              <a:rPr lang="es-CL" dirty="0" smtClean="0"/>
              <a:t>Gobierno de Chile | Ministerio de Justicia </a:t>
            </a:r>
            <a:endParaRPr lang="es-CL" dirty="0"/>
          </a:p>
        </p:txBody>
      </p:sp>
      <p:sp>
        <p:nvSpPr>
          <p:cNvPr id="7" name="Slide Number Placeholder 6"/>
          <p:cNvSpPr>
            <a:spLocks noGrp="1"/>
          </p:cNvSpPr>
          <p:nvPr>
            <p:ph type="sldNum" sz="quarter" idx="12"/>
          </p:nvPr>
        </p:nvSpPr>
        <p:spPr/>
        <p:txBody>
          <a:bodyPr/>
          <a:lstStyle>
            <a:lvl1pPr>
              <a:defRPr/>
            </a:lvl1pPr>
          </a:lstStyle>
          <a:p>
            <a:fld id="{3EDDAE51-2EB6-46AA-87AF-DAC776792054}" type="slidenum">
              <a:rPr lang="en-US"/>
              <a:pPr/>
              <a:t>‹Nº›</a:t>
            </a:fld>
            <a:endParaRPr lang="en-US" dirty="0"/>
          </a:p>
        </p:txBody>
      </p:sp>
    </p:spTree>
    <p:extLst>
      <p:ext uri="{BB962C8B-B14F-4D97-AF65-F5344CB8AC3E}">
        <p14:creationId xmlns:p14="http://schemas.microsoft.com/office/powerpoint/2010/main" val="29087708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dirty="0">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a:lvl1pPr>
          </a:lstStyle>
          <a:p>
            <a:r>
              <a:rPr lang="es-CL" dirty="0" smtClean="0"/>
              <a:t>Gobierno de Chile | Ministerio de Justicia </a:t>
            </a:r>
            <a:endParaRPr lang="es-CL" dirty="0"/>
          </a:p>
        </p:txBody>
      </p:sp>
      <p:sp>
        <p:nvSpPr>
          <p:cNvPr id="9" name="Slide Number Placeholder 8"/>
          <p:cNvSpPr>
            <a:spLocks noGrp="1"/>
          </p:cNvSpPr>
          <p:nvPr>
            <p:ph type="sldNum" sz="quarter" idx="12"/>
          </p:nvPr>
        </p:nvSpPr>
        <p:spPr/>
        <p:txBody>
          <a:bodyPr/>
          <a:lstStyle>
            <a:lvl1pPr>
              <a:defRPr/>
            </a:lvl1pPr>
          </a:lstStyle>
          <a:p>
            <a:fld id="{FD44B58D-54E5-42D0-BD51-81AF14190097}" type="slidenum">
              <a:rPr lang="en-US"/>
              <a:pPr/>
              <a:t>‹Nº›</a:t>
            </a:fld>
            <a:endParaRPr lang="en-US" dirty="0"/>
          </a:p>
        </p:txBody>
      </p:sp>
    </p:spTree>
    <p:extLst>
      <p:ext uri="{BB962C8B-B14F-4D97-AF65-F5344CB8AC3E}">
        <p14:creationId xmlns:p14="http://schemas.microsoft.com/office/powerpoint/2010/main" val="1891947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r>
              <a:rPr lang="es-CL" dirty="0" smtClean="0"/>
              <a:t>Gobierno de Chile | Ministerio de Justicia </a:t>
            </a:r>
            <a:endParaRPr lang="es-CL" dirty="0"/>
          </a:p>
        </p:txBody>
      </p:sp>
      <p:sp>
        <p:nvSpPr>
          <p:cNvPr id="4" name="Slide Number Placeholder 4"/>
          <p:cNvSpPr>
            <a:spLocks noGrp="1"/>
          </p:cNvSpPr>
          <p:nvPr>
            <p:ph type="sldNum" sz="quarter" idx="11"/>
          </p:nvPr>
        </p:nvSpPr>
        <p:spPr/>
        <p:txBody>
          <a:bodyPr/>
          <a:lstStyle>
            <a:lvl1pPr>
              <a:defRPr/>
            </a:lvl1pPr>
          </a:lstStyle>
          <a:p>
            <a:fld id="{E1363BD4-794F-469B-BCFA-8CE3A61CCBB3}" type="slidenum">
              <a:rPr lang="en-US"/>
              <a:pPr/>
              <a:t>‹Nº›</a:t>
            </a:fld>
            <a:endParaRPr lang="en-US" dirty="0"/>
          </a:p>
        </p:txBody>
      </p:sp>
    </p:spTree>
    <p:extLst>
      <p:ext uri="{BB962C8B-B14F-4D97-AF65-F5344CB8AC3E}">
        <p14:creationId xmlns:p14="http://schemas.microsoft.com/office/powerpoint/2010/main" val="644365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r>
              <a:rPr lang="es-CL" dirty="0" smtClean="0"/>
              <a:t>Gobierno de Chile | Ministerio de Justicia </a:t>
            </a:r>
            <a:endParaRPr lang="es-CL" dirty="0"/>
          </a:p>
        </p:txBody>
      </p:sp>
      <p:sp>
        <p:nvSpPr>
          <p:cNvPr id="3" name="Slide Number Placeholder 3"/>
          <p:cNvSpPr>
            <a:spLocks noGrp="1"/>
          </p:cNvSpPr>
          <p:nvPr>
            <p:ph type="sldNum" sz="quarter" idx="11"/>
          </p:nvPr>
        </p:nvSpPr>
        <p:spPr/>
        <p:txBody>
          <a:bodyPr/>
          <a:lstStyle>
            <a:lvl1pPr>
              <a:defRPr/>
            </a:lvl1pPr>
          </a:lstStyle>
          <a:p>
            <a:fld id="{6C388806-0998-4E93-B0AE-A2DD9EFEF9E2}" type="slidenum">
              <a:rPr lang="en-US"/>
              <a:pPr/>
              <a:t>‹Nº›</a:t>
            </a:fld>
            <a:endParaRPr lang="en-US" dirty="0"/>
          </a:p>
        </p:txBody>
      </p:sp>
    </p:spTree>
    <p:extLst>
      <p:ext uri="{BB962C8B-B14F-4D97-AF65-F5344CB8AC3E}">
        <p14:creationId xmlns:p14="http://schemas.microsoft.com/office/powerpoint/2010/main" val="473800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r>
              <a:rPr lang="es-CL" dirty="0" smtClean="0"/>
              <a:t>Gobierno de Chile | Ministerio de Justicia </a:t>
            </a:r>
            <a:endParaRPr lang="es-CL" dirty="0"/>
          </a:p>
        </p:txBody>
      </p:sp>
      <p:sp>
        <p:nvSpPr>
          <p:cNvPr id="6" name="Slide Number Placeholder 6"/>
          <p:cNvSpPr>
            <a:spLocks noGrp="1"/>
          </p:cNvSpPr>
          <p:nvPr>
            <p:ph type="sldNum" sz="quarter" idx="11"/>
          </p:nvPr>
        </p:nvSpPr>
        <p:spPr/>
        <p:txBody>
          <a:bodyPr/>
          <a:lstStyle>
            <a:lvl1pPr>
              <a:defRPr/>
            </a:lvl1pPr>
          </a:lstStyle>
          <a:p>
            <a:fld id="{8B4B79D2-67BD-4B89-877D-F05BB8046EDB}" type="slidenum">
              <a:rPr lang="en-US"/>
              <a:pPr/>
              <a:t>‹Nº›</a:t>
            </a:fld>
            <a:endParaRPr lang="en-US" dirty="0"/>
          </a:p>
        </p:txBody>
      </p:sp>
    </p:spTree>
    <p:extLst>
      <p:ext uri="{BB962C8B-B14F-4D97-AF65-F5344CB8AC3E}">
        <p14:creationId xmlns:p14="http://schemas.microsoft.com/office/powerpoint/2010/main" val="3628329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r>
              <a:rPr lang="es-CL" dirty="0" smtClean="0"/>
              <a:t>Gobierno de Chile | Ministerio de Justicia </a:t>
            </a:r>
            <a:endParaRPr lang="es-CL" dirty="0"/>
          </a:p>
        </p:txBody>
      </p:sp>
      <p:sp>
        <p:nvSpPr>
          <p:cNvPr id="6" name="Slide Number Placeholder 6"/>
          <p:cNvSpPr>
            <a:spLocks noGrp="1"/>
          </p:cNvSpPr>
          <p:nvPr>
            <p:ph type="sldNum" sz="quarter" idx="11"/>
          </p:nvPr>
        </p:nvSpPr>
        <p:spPr/>
        <p:txBody>
          <a:bodyPr/>
          <a:lstStyle>
            <a:lvl1pPr>
              <a:defRPr/>
            </a:lvl1pPr>
          </a:lstStyle>
          <a:p>
            <a:fld id="{0194F419-D991-45A2-8E9B-64DE46BD5032}" type="slidenum">
              <a:rPr lang="en-US"/>
              <a:pPr/>
              <a:t>‹Nº›</a:t>
            </a:fld>
            <a:endParaRPr lang="en-US" dirty="0"/>
          </a:p>
        </p:txBody>
      </p:sp>
    </p:spTree>
    <p:extLst>
      <p:ext uri="{BB962C8B-B14F-4D97-AF65-F5344CB8AC3E}">
        <p14:creationId xmlns:p14="http://schemas.microsoft.com/office/powerpoint/2010/main" val="28511564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r>
              <a:rPr lang="es-CL" dirty="0" smtClean="0"/>
              <a:t>Gobierno de Chile | Ministerio de Justicia </a:t>
            </a:r>
            <a:endParaRPr lang="es-CL" dirty="0"/>
          </a:p>
        </p:txBody>
      </p:sp>
      <p:sp>
        <p:nvSpPr>
          <p:cNvPr id="5" name="Slide Number Placeholder 5"/>
          <p:cNvSpPr>
            <a:spLocks noGrp="1"/>
          </p:cNvSpPr>
          <p:nvPr>
            <p:ph type="sldNum" sz="quarter" idx="11"/>
          </p:nvPr>
        </p:nvSpPr>
        <p:spPr/>
        <p:txBody>
          <a:bodyPr/>
          <a:lstStyle>
            <a:lvl1pPr>
              <a:defRPr/>
            </a:lvl1pPr>
          </a:lstStyle>
          <a:p>
            <a:fld id="{2A193CAB-1F76-45F8-B4B5-E0BED455566F}" type="slidenum">
              <a:rPr lang="en-US"/>
              <a:pPr/>
              <a:t>‹Nº›</a:t>
            </a:fld>
            <a:endParaRPr lang="en-US" dirty="0"/>
          </a:p>
        </p:txBody>
      </p:sp>
    </p:spTree>
    <p:extLst>
      <p:ext uri="{BB962C8B-B14F-4D97-AF65-F5344CB8AC3E}">
        <p14:creationId xmlns:p14="http://schemas.microsoft.com/office/powerpoint/2010/main" val="3750775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r>
              <a:rPr lang="es-CL" dirty="0" smtClean="0"/>
              <a:t>Gobierno de Chile | Ministerio de Justicia </a:t>
            </a:r>
            <a:endParaRPr lang="es-CL" dirty="0"/>
          </a:p>
        </p:txBody>
      </p:sp>
      <p:sp>
        <p:nvSpPr>
          <p:cNvPr id="5" name="Slide Number Placeholder 5"/>
          <p:cNvSpPr>
            <a:spLocks noGrp="1"/>
          </p:cNvSpPr>
          <p:nvPr>
            <p:ph type="sldNum" sz="quarter" idx="11"/>
          </p:nvPr>
        </p:nvSpPr>
        <p:spPr/>
        <p:txBody>
          <a:bodyPr/>
          <a:lstStyle>
            <a:lvl1pPr>
              <a:defRPr/>
            </a:lvl1pPr>
          </a:lstStyle>
          <a:p>
            <a:fld id="{430533AE-4BBE-4901-835A-ACBC0D9AE90B}" type="slidenum">
              <a:rPr lang="en-US"/>
              <a:pPr/>
              <a:t>‹Nº›</a:t>
            </a:fld>
            <a:endParaRPr lang="en-US" dirty="0"/>
          </a:p>
        </p:txBody>
      </p:sp>
    </p:spTree>
    <p:extLst>
      <p:ext uri="{BB962C8B-B14F-4D97-AF65-F5344CB8AC3E}">
        <p14:creationId xmlns:p14="http://schemas.microsoft.com/office/powerpoint/2010/main" val="281714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7A09511-FFED-4A39-909A-D43DC0747C3F}" type="datetime1">
              <a:rPr lang="en-US"/>
              <a:pPr>
                <a:defRPr/>
              </a:pPr>
              <a:t>11/12/2013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DA8B08EE-1FB0-47CB-9900-7730CC3C5EA5}" type="slidenum">
              <a:rPr lang="en-US"/>
              <a:pPr>
                <a:defRPr/>
              </a:pPr>
              <a:t>‹Nº›</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65B21F10-A045-4618-869E-6E596080FE04}" type="slidenum">
              <a:rPr lang="en-US"/>
              <a:pPr>
                <a:defRPr/>
              </a:pPr>
              <a:t>‹Nº›</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BBAD889-4942-4275-9496-1F03BB867B4D}" type="datetime1">
              <a:rPr lang="en-US"/>
              <a:pPr>
                <a:defRPr/>
              </a:pPr>
              <a:t>11/12/2013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7ABBDDE3-841D-4F66-B60F-6E3CDA887704}" type="slidenum">
              <a:rPr lang="en-US"/>
              <a:pPr>
                <a:defRPr/>
              </a:pPr>
              <a:t>‹Nº›</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F01BE14-0BE0-42F9-8D91-59D3B6EAA3C8}" type="datetime1">
              <a:rPr lang="en-US"/>
              <a:pPr>
                <a:defRPr/>
              </a:pPr>
              <a:t>11/12/2013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16D4CD01-0F64-4B5B-B573-6A70E7EAB78F}" type="slidenum">
              <a:rPr lang="en-US"/>
              <a:pPr>
                <a:defRPr/>
              </a:pPr>
              <a:t>‹Nº›</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6CB7C5F-3171-4A5E-A3FD-C9FA5A209156}" type="datetime1">
              <a:rPr lang="en-US"/>
              <a:pPr>
                <a:defRPr/>
              </a:pPr>
              <a:t>11/12/2013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D671498E-3267-4CA5-82F4-62296C38A32B}" type="slidenum">
              <a:rPr lang="en-US"/>
              <a:pPr>
                <a:defRPr/>
              </a:pPr>
              <a:t>‹Nº›</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1026" name="Rectangle 64"/>
          <p:cNvSpPr>
            <a:spLocks noChangeArrowheads="1"/>
          </p:cNvSpPr>
          <p:nvPr userDrawn="1"/>
        </p:nvSpPr>
        <p:spPr bwMode="auto">
          <a:xfrm>
            <a:off x="533400" y="3333750"/>
            <a:ext cx="1033463"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sp>
        <p:nvSpPr>
          <p:cNvPr id="1027" name="Rectangle 65"/>
          <p:cNvSpPr>
            <a:spLocks noChangeArrowheads="1"/>
          </p:cNvSpPr>
          <p:nvPr userDrawn="1"/>
        </p:nvSpPr>
        <p:spPr bwMode="auto">
          <a:xfrm>
            <a:off x="1566863" y="3333750"/>
            <a:ext cx="1260475"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pic>
        <p:nvPicPr>
          <p:cNvPr id="1028" name="Picture 1"/>
          <p:cNvPicPr>
            <a:picLocks noChangeAspect="1" noChangeArrowheads="1"/>
          </p:cNvPicPr>
          <p:nvPr userDrawn="1"/>
        </p:nvPicPr>
        <p:blipFill>
          <a:blip r:embed="rId6"/>
          <a:srcRect/>
          <a:stretch>
            <a:fillRect/>
          </a:stretch>
        </p:blipFill>
        <p:spPr bwMode="auto">
          <a:xfrm>
            <a:off x="647700" y="3452813"/>
            <a:ext cx="803275" cy="585787"/>
          </a:xfrm>
          <a:prstGeom prst="rect">
            <a:avLst/>
          </a:prstGeom>
          <a:noFill/>
          <a:ln w="12700">
            <a:noFill/>
            <a:miter lim="800000"/>
            <a:headEnd/>
            <a:tailEnd/>
          </a:ln>
        </p:spPr>
      </p:pic>
      <p:pic>
        <p:nvPicPr>
          <p:cNvPr id="1029" name="Picture 1"/>
          <p:cNvPicPr>
            <a:picLocks noChangeAspect="1" noChangeArrowheads="1"/>
          </p:cNvPicPr>
          <p:nvPr userDrawn="1"/>
        </p:nvPicPr>
        <p:blipFill>
          <a:blip r:embed="rId7"/>
          <a:srcRect/>
          <a:stretch>
            <a:fillRect/>
          </a:stretch>
        </p:blipFill>
        <p:spPr bwMode="auto">
          <a:xfrm>
            <a:off x="1677988" y="3452813"/>
            <a:ext cx="1031875" cy="419100"/>
          </a:xfrm>
          <a:prstGeom prst="rect">
            <a:avLst/>
          </a:prstGeom>
          <a:noFill/>
          <a:ln w="12700">
            <a:noFill/>
            <a:miter lim="800000"/>
            <a:headEnd/>
            <a:tailEnd/>
          </a:ln>
        </p:spPr>
      </p:pic>
      <p:sp>
        <p:nvSpPr>
          <p:cNvPr id="1030" name="Rectangle 70"/>
          <p:cNvSpPr>
            <a:spLocks noChangeArrowheads="1"/>
          </p:cNvSpPr>
          <p:nvPr userDrawn="1"/>
        </p:nvSpPr>
        <p:spPr bwMode="auto">
          <a:xfrm>
            <a:off x="533400" y="0"/>
            <a:ext cx="1033463"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sp>
        <p:nvSpPr>
          <p:cNvPr id="1031" name="Rectangle 71"/>
          <p:cNvSpPr>
            <a:spLocks noChangeArrowheads="1"/>
          </p:cNvSpPr>
          <p:nvPr userDrawn="1"/>
        </p:nvSpPr>
        <p:spPr bwMode="auto">
          <a:xfrm>
            <a:off x="1566863" y="0"/>
            <a:ext cx="1260475"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spTree>
  </p:cSld>
  <p:clrMap bg1="dk1" tx1="lt1" bg2="dk2" tx2="lt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Lst>
  <p:transition>
    <p:fade/>
  </p:transition>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92702332-2FBA-4577-9803-86F626DA7DE7}" type="slidenum">
              <a:rPr lang="en-US"/>
              <a:pPr>
                <a:defRPr/>
              </a:pPr>
              <a:t>‹Nº›</a:t>
            </a:fld>
            <a:endParaRPr lang="en-US"/>
          </a:p>
        </p:txBody>
      </p:sp>
      <p:sp>
        <p:nvSpPr>
          <p:cNvPr id="2054" name="Rectangle 6"/>
          <p:cNvSpPr>
            <a:spLocks noChangeArrowheads="1"/>
          </p:cNvSpPr>
          <p:nvPr userDrawn="1"/>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sp>
        <p:nvSpPr>
          <p:cNvPr id="2055" name="Rectangle 7"/>
          <p:cNvSpPr>
            <a:spLocks noChangeArrowheads="1"/>
          </p:cNvSpPr>
          <p:nvPr userDrawn="1"/>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sp>
        <p:nvSpPr>
          <p:cNvPr id="2056" name="Rectangle 9"/>
          <p:cNvSpPr>
            <a:spLocks noChangeArrowheads="1"/>
          </p:cNvSpPr>
          <p:nvPr userDrawn="1"/>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sp>
        <p:nvSpPr>
          <p:cNvPr id="2057" name="Rectangle 10"/>
          <p:cNvSpPr>
            <a:spLocks noChangeArrowheads="1"/>
          </p:cNvSpPr>
          <p:nvPr userDrawn="1"/>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Lst>
  <p:transition>
    <p:fade/>
  </p:transition>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3075" name="Rectangle 13"/>
          <p:cNvSpPr>
            <a:spLocks noChangeArrowheads="1"/>
          </p:cNvSpPr>
          <p:nvPr userDrawn="1"/>
        </p:nvSpPr>
        <p:spPr bwMode="auto">
          <a:xfrm>
            <a:off x="7153275"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grpSp>
        <p:nvGrpSpPr>
          <p:cNvPr id="3076" name="Group 11"/>
          <p:cNvGrpSpPr>
            <a:grpSpLocks/>
          </p:cNvGrpSpPr>
          <p:nvPr userDrawn="1"/>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pic>
          <p:nvPicPr>
            <p:cNvPr id="3081"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3082" name="Picture 1"/>
            <p:cNvPicPr>
              <a:picLocks noChangeAspect="1" noChangeArrowheads="1"/>
            </p:cNvPicPr>
            <p:nvPr userDrawn="1"/>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3083" name="Picture 1"/>
            <p:cNvPicPr>
              <a:picLocks noChangeAspect="1" noChangeArrowheads="1"/>
            </p:cNvPicPr>
            <p:nvPr userDrawn="1"/>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3077" name="Rectangle 12"/>
          <p:cNvSpPr>
            <a:spLocks noChangeArrowheads="1"/>
          </p:cNvSpPr>
          <p:nvPr userDrawn="1"/>
        </p:nvSpPr>
        <p:spPr bwMode="auto">
          <a:xfrm>
            <a:off x="4763"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a:defRPr/>
            </a:pPr>
            <a:endParaRPr lang="es-ES">
              <a:solidFill>
                <a:srgbClr val="FFFFFF"/>
              </a:solidFill>
              <a:latin typeface="Calibri" pitchFamily="34" charset="0"/>
            </a:endParaRPr>
          </a:p>
        </p:txBody>
      </p:sp>
      <p:sp>
        <p:nvSpPr>
          <p:cNvPr id="3078"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ransition>
    <p:fade/>
  </p:transition>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4099" name="Rectangle 13"/>
          <p:cNvSpPr>
            <a:spLocks noChangeArrowheads="1"/>
          </p:cNvSpPr>
          <p:nvPr userDrawn="1"/>
        </p:nvSpPr>
        <p:spPr bwMode="auto">
          <a:xfrm>
            <a:off x="7153275"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grpSp>
        <p:nvGrpSpPr>
          <p:cNvPr id="4100" name="Group 11"/>
          <p:cNvGrpSpPr>
            <a:grpSpLocks/>
          </p:cNvGrpSpPr>
          <p:nvPr userDrawn="1"/>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pic>
          <p:nvPicPr>
            <p:cNvPr id="4105"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4106" name="Picture 1"/>
            <p:cNvPicPr>
              <a:picLocks noChangeAspect="1" noChangeArrowheads="1"/>
            </p:cNvPicPr>
            <p:nvPr userDrawn="1"/>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4107" name="Picture 1"/>
            <p:cNvPicPr>
              <a:picLocks noChangeAspect="1" noChangeArrowheads="1"/>
            </p:cNvPicPr>
            <p:nvPr userDrawn="1"/>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4101" name="Rectangle 12"/>
          <p:cNvSpPr>
            <a:spLocks noChangeArrowheads="1"/>
          </p:cNvSpPr>
          <p:nvPr userDrawn="1"/>
        </p:nvSpPr>
        <p:spPr bwMode="auto">
          <a:xfrm>
            <a:off x="4763"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a:defRPr/>
            </a:pPr>
            <a:endParaRPr lang="es-ES">
              <a:solidFill>
                <a:srgbClr val="FFFFFF"/>
              </a:solidFill>
              <a:latin typeface="Calibri" pitchFamily="34" charset="0"/>
            </a:endParaRPr>
          </a:p>
        </p:txBody>
      </p:sp>
      <p:sp>
        <p:nvSpPr>
          <p:cNvPr id="4102"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r>
              <a:rPr lang="es-CL" dirty="0" smtClean="0">
                <a:ea typeface="ヒラギノ角ゴ Pro W3" charset="-128"/>
              </a:rPr>
              <a:t>Gobierno de Chile | Ministerio de Justicia </a:t>
            </a:r>
            <a:endParaRPr lang="es-ES_tradnl" dirty="0">
              <a:ea typeface="ヒラギノ角ゴ Pro W3" charset="-128"/>
            </a:endParaRP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fld id="{7DD637F8-AC7F-437D-AC53-036F78937775}" type="slidenum">
              <a:rPr lang="en-US">
                <a:ea typeface="ヒラギノ角ゴ Pro W3" charset="-128"/>
              </a:rPr>
              <a:pPr/>
              <a:t>‹Nº›</a:t>
            </a:fld>
            <a:endParaRPr lang="en-US" dirty="0">
              <a:ea typeface="ヒラギノ角ゴ Pro W3" charset="-128"/>
            </a:endParaRPr>
          </a:p>
        </p:txBody>
      </p:sp>
      <p:sp>
        <p:nvSpPr>
          <p:cNvPr id="7" name="Rectangle 6"/>
          <p:cNvSpPr>
            <a:spLocks noChangeArrowheads="1"/>
          </p:cNvSpPr>
          <p:nvPr userDrawn="1"/>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CL" dirty="0">
              <a:solidFill>
                <a:srgbClr val="FFFFFF"/>
              </a:solidFill>
              <a:latin typeface="Calibri" pitchFamily="34" charset="0"/>
              <a:ea typeface="ヒラギノ角ゴ Pro W3" charset="-128"/>
            </a:endParaRPr>
          </a:p>
        </p:txBody>
      </p:sp>
      <p:sp>
        <p:nvSpPr>
          <p:cNvPr id="8" name="Rectangle 7"/>
          <p:cNvSpPr>
            <a:spLocks noChangeArrowheads="1"/>
          </p:cNvSpPr>
          <p:nvPr userDrawn="1"/>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CL" dirty="0">
              <a:solidFill>
                <a:srgbClr val="FFFFFF"/>
              </a:solidFill>
              <a:latin typeface="Calibri" pitchFamily="34" charset="0"/>
              <a:ea typeface="ヒラギノ角ゴ Pro W3" charset="-128"/>
            </a:endParaRPr>
          </a:p>
        </p:txBody>
      </p:sp>
      <p:sp>
        <p:nvSpPr>
          <p:cNvPr id="10" name="Rectangle 9"/>
          <p:cNvSpPr>
            <a:spLocks noChangeArrowheads="1"/>
          </p:cNvSpPr>
          <p:nvPr userDrawn="1"/>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CL" dirty="0">
              <a:solidFill>
                <a:srgbClr val="FFFFFF"/>
              </a:solidFill>
              <a:latin typeface="Calibri" pitchFamily="34" charset="0"/>
              <a:ea typeface="ヒラギノ角ゴ Pro W3" charset="-128"/>
            </a:endParaRPr>
          </a:p>
        </p:txBody>
      </p:sp>
      <p:sp>
        <p:nvSpPr>
          <p:cNvPr id="11"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CL" dirty="0">
              <a:solidFill>
                <a:srgbClr val="FFFFFF"/>
              </a:solidFill>
              <a:latin typeface="Calibri" pitchFamily="34" charset="0"/>
              <a:ea typeface="ヒラギノ角ゴ Pro W3" charset="-128"/>
            </a:endParaRPr>
          </a:p>
        </p:txBody>
      </p:sp>
    </p:spTree>
    <p:extLst>
      <p:ext uri="{BB962C8B-B14F-4D97-AF65-F5344CB8AC3E}">
        <p14:creationId xmlns:p14="http://schemas.microsoft.com/office/powerpoint/2010/main" val="408881004"/>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hf hd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hyperlink" Target="http://www.reinsercionsocial.c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pruiz@gendarmeria.cl" TargetMode="External"/><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539552" y="1574726"/>
            <a:ext cx="8136136" cy="1134194"/>
          </a:xfrm>
          <a:ln>
            <a:miter lim="800000"/>
            <a:headEnd/>
            <a:tailEnd/>
          </a:ln>
        </p:spPr>
        <p:txBody>
          <a:bodyPr vert="horz" wrap="square" lIns="91440" tIns="45720" rIns="91440" bIns="45720" numCol="1" anchor="t" anchorCtr="0" compatLnSpc="1">
            <a:prstTxWarp prst="textNoShape">
              <a:avLst/>
            </a:prstTxWarp>
            <a:normAutofit fontScale="90000"/>
          </a:bodyPr>
          <a:lstStyle/>
          <a:p>
            <a:pPr algn="ctr">
              <a:defRPr/>
            </a:pPr>
            <a:r>
              <a:rPr lang="es-ES" sz="4000" dirty="0" smtClean="0"/>
              <a:t>Modelos de Reinserción Sociolaboral:</a:t>
            </a:r>
            <a:br>
              <a:rPr lang="es-ES" sz="4000" dirty="0" smtClean="0"/>
            </a:br>
            <a:r>
              <a:rPr lang="es-ES" sz="4000" dirty="0" smtClean="0"/>
              <a:t>El trabajo de las Personas Privadas de Libertad</a:t>
            </a:r>
            <a:br>
              <a:rPr lang="es-ES" sz="4000" dirty="0" smtClean="0"/>
            </a:br>
            <a:r>
              <a:rPr lang="es-ES" sz="4000" dirty="0" smtClean="0"/>
              <a:t/>
            </a:r>
            <a:br>
              <a:rPr lang="es-ES" sz="4000" dirty="0" smtClean="0"/>
            </a:br>
            <a:r>
              <a:rPr lang="es-ES" sz="4000" dirty="0"/>
              <a:t>	</a:t>
            </a:r>
            <a:r>
              <a:rPr lang="es-ES" sz="4000" dirty="0" smtClean="0"/>
              <a:t>				    </a:t>
            </a:r>
            <a:r>
              <a:rPr lang="es-ES" sz="3100" dirty="0" smtClean="0"/>
              <a:t>Jornada Binacional Chile – Colombia</a:t>
            </a:r>
            <a:br>
              <a:rPr lang="es-ES" sz="3100" dirty="0" smtClean="0"/>
            </a:br>
            <a:r>
              <a:rPr lang="es-ES" sz="3100" dirty="0" smtClean="0"/>
              <a:t>						COMJIB – Programa Eurosocial</a:t>
            </a:r>
            <a:br>
              <a:rPr lang="es-ES" sz="3100" dirty="0" smtClean="0"/>
            </a:br>
            <a:endParaRPr lang="es-ES_tradnl" sz="3100" b="1" dirty="0" smtClean="0">
              <a:solidFill>
                <a:srgbClr val="FFFFFF"/>
              </a:solidFill>
              <a:effectLst>
                <a:outerShdw blurRad="38100" dist="38100" dir="2700000" algn="tl">
                  <a:srgbClr val="000000">
                    <a:alpha val="43137"/>
                  </a:srgbClr>
                </a:outerShdw>
              </a:effectLst>
              <a:latin typeface="+mn-lt"/>
              <a:sym typeface="Verdana Bold" charset="0"/>
            </a:endParaRPr>
          </a:p>
        </p:txBody>
      </p:sp>
      <p:sp>
        <p:nvSpPr>
          <p:cNvPr id="3" name="2 CuadroTexto"/>
          <p:cNvSpPr txBox="1"/>
          <p:nvPr/>
        </p:nvSpPr>
        <p:spPr>
          <a:xfrm>
            <a:off x="3491880" y="4941168"/>
            <a:ext cx="4464050" cy="708025"/>
          </a:xfrm>
          <a:prstGeom prst="rect">
            <a:avLst/>
          </a:prstGeom>
          <a:noFill/>
        </p:spPr>
        <p:txBody>
          <a:bodyPr>
            <a:spAutoFit/>
          </a:bodyPr>
          <a:lstStyle/>
          <a:p>
            <a:pPr algn="ctr">
              <a:defRPr/>
            </a:pPr>
            <a:r>
              <a:rPr lang="es-ES" sz="2000" b="1" i="1" dirty="0" smtClean="0">
                <a:latin typeface="+mj-lt"/>
              </a:rPr>
              <a:t>Santiago</a:t>
            </a:r>
            <a:endParaRPr lang="es-ES" sz="2000" b="1" i="1" dirty="0">
              <a:latin typeface="+mj-lt"/>
            </a:endParaRPr>
          </a:p>
          <a:p>
            <a:pPr algn="ctr">
              <a:defRPr/>
            </a:pPr>
            <a:r>
              <a:rPr lang="es-ES" sz="2000" b="1" i="1" dirty="0" smtClean="0">
                <a:latin typeface="+mj-lt"/>
              </a:rPr>
              <a:t>13 </a:t>
            </a:r>
            <a:r>
              <a:rPr lang="es-ES" sz="2000" b="1" i="1" dirty="0">
                <a:latin typeface="+mj-lt"/>
              </a:rPr>
              <a:t>de </a:t>
            </a:r>
            <a:r>
              <a:rPr lang="es-ES" sz="2000" b="1" i="1" dirty="0" smtClean="0">
                <a:latin typeface="+mj-lt"/>
              </a:rPr>
              <a:t>noviembre </a:t>
            </a:r>
            <a:r>
              <a:rPr lang="es-ES" sz="2000" b="1" i="1" dirty="0">
                <a:latin typeface="+mj-lt"/>
              </a:rPr>
              <a:t>de 2013</a:t>
            </a:r>
            <a:endParaRPr lang="es-CL" sz="2000" b="1" dirty="0">
              <a:effectLst>
                <a:outerShdw blurRad="38100" dist="38100" dir="2700000" algn="tl">
                  <a:srgbClr val="000000">
                    <a:alpha val="43137"/>
                  </a:srgbClr>
                </a:outerShdw>
              </a:effectLst>
              <a:latin typeface="+mj-lt"/>
              <a:ea typeface="ヒラギノ角ゴ Pro W3" charset="-128"/>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9"/>
          <p:cNvSpPr>
            <a:spLocks noGrp="1"/>
          </p:cNvSpPr>
          <p:nvPr>
            <p:ph type="sldNum" sz="quarter" idx="11"/>
          </p:nvPr>
        </p:nvSpPr>
        <p:spPr bwMode="auto">
          <a:noFill/>
          <a:ln>
            <a:miter lim="800000"/>
            <a:headEnd/>
            <a:tailEnd/>
          </a:ln>
        </p:spPr>
        <p:txBody>
          <a:bodyPr/>
          <a:lstStyle/>
          <a:p>
            <a:fld id="{D6565D4B-6CB0-4DC3-887F-C30932373D1E}" type="slidenum">
              <a:rPr lang="en-US" smtClean="0">
                <a:ea typeface="ヒラギノ角ゴ Pro W3"/>
                <a:cs typeface="ヒラギノ角ゴ Pro W3"/>
              </a:rPr>
              <a:pPr/>
              <a:t>10</a:t>
            </a:fld>
            <a:endParaRPr lang="en-US" smtClean="0">
              <a:ea typeface="ヒラギノ角ゴ Pro W3"/>
              <a:cs typeface="ヒラギノ角ゴ Pro W3"/>
            </a:endParaRPr>
          </a:p>
        </p:txBody>
      </p:sp>
      <p:sp>
        <p:nvSpPr>
          <p:cNvPr id="45059" name="Footer Placeholder 10"/>
          <p:cNvSpPr>
            <a:spLocks noGrp="1"/>
          </p:cNvSpPr>
          <p:nvPr>
            <p:ph type="ftr" sz="quarter" idx="10"/>
          </p:nvPr>
        </p:nvSpPr>
        <p:spPr bwMode="auto">
          <a:noFill/>
          <a:ln>
            <a:miter lim="800000"/>
            <a:headEnd/>
            <a:tailEnd/>
          </a:ln>
        </p:spPr>
        <p:txBody>
          <a:bodyPr/>
          <a:lstStyle/>
          <a:p>
            <a:r>
              <a:rPr lang="en-US" smtClean="0">
                <a:latin typeface="Verdana" pitchFamily="34" charset="0"/>
                <a:ea typeface="ヒラギノ角ゴ Pro W3"/>
                <a:cs typeface="ヒラギノ角ゴ Pro W3"/>
              </a:rPr>
              <a:t>Gobierno de Chile |Ministerio de Justicia</a:t>
            </a:r>
          </a:p>
        </p:txBody>
      </p:sp>
      <p:sp>
        <p:nvSpPr>
          <p:cNvPr id="45060" name="AutoShape 4" descr="data:image/jpeg;base64,/9j/4AAQSkZJRgABAQAAAQABAAD/2wCEAAkGBhEGDxQUBw8TDhIQERIUExAQEBUPEA8QExAWFxYRFBIjGyceGhkkJRQVIS8hLygpLS4wFSAyNTAqNSYrLDUBCQoKBQUFDQUFDSkYEhgpKSkpKSkpKSkpKSkpKSkpKSkpKSkpKSkpKSkpKSkpKSkpKSkpKSkpKSkpKSkpKSkpKf/AABEIANQA7QMBIgACEQEDEQH/xAAcAAEAAgMBAQEAAAAAAAAAAAAABwgBBQYEAgP/xAA/EAACAQMBBQUFAwoGAwAAAAAAAQIDBBEFBgcSITEIE0FRYSIycYGRFIKhI0JSYnKSorGywiQzo+Hw8RVUc//EABQBAQAAAAAAAAAAAAAAAAAAAAD/xAAUEQEAAAAAAAAAAAAAAAAAAAAA/9oADAMBAAIRAxEAPwCcQAAAAAAAAAAANVtLtPbbJW7r6vUVOC5JdZ1JvpCEfGX/AG8IDY3FxC0hKdxJU4QTlKcmoxjFLLbfgiMdc7Qmnac5R06nWvJReFKKjSozx4qbfFj7pEW8DejdbdTcZydC1T9i2i+Tx0lUf58vwXgjiwJS1ztC6jqGVpdOlZxa5NLvqq+/L2f4Tjqm8PVarblqd3l+VxOK+ieEc8ANrdbVX1683V7c1H+vcVJf3Gz07efq2lQ4LXUKyisYU3GthLok5JtL0OXAE8bud/DvaiobXuMHJpU7qMeGLk3jhqxXJdfeWEvHzJqTz0KOkh7Bb5bzZJwp3zd3aQjw9y+FVKcc8nTqYzyz7reMcuXIC0ANfoOu0NpbaFxpk+OlVWU+jTXJxkvCSeU0bAAAAAAAADIAGMmQAAAAAAAAAAAAADE5KCbm0kllt8kkvFsqXvO2wnthqNWfecdClOVO3in7CpRljjivOWOJvrzXkixm8/Vf/D6Pdzyk3QlTjxLOZVfyaSXn7TKigAAAAAAAAAABN3Z02rjRdaxuJYlUk69HPSTUEqkPjiMZY9JE6lJdOv6mlVoVbKbp1KU1OEk8NSi8ouPszrcdpLKhcUlhV6UZ8P6Mmvaj8mmvkBswAAAAAAAAAAAAAAAAAAAAAAAQ72jdoVbWtC0p+9Xqd7P0p0spL5yl/AV+Ji7SdDhvLWX6VvOP7tVv+8h0AAAAAAAAAAABbDc609Cs+7al7FTOPCXf1Mr5MqeWi3E1e80Oil+bUuF/rSl/cBIIAAAAAAAAAAAAAAAAAAAAAAAIV7S1txUbKp+jUrw/ejBr+hkDFlu0HaQr6OpVE+Klc0nBrwclKLz6Yb+eCtIAAAAAAAAAAAC025HSHpWi0XPObiVSu0/BTliOPRxhF/Mq0lkuls9GnC0oRs5QlCFGnCLpSU6eIQUfZkuTXIDYAAAAAAAAAAAAAAAAAAAAAAAAgztI681K2tKU2lwyr1YJ8pZlw08/DhqEHks9ozTJW+o0az9ytbKKflOlOXEvpOD+ZEwAAAAAAAAAAACf+zbqrr2t1Qm8qjVp1Ip+CqxaaXpmnn5kAFiOzno6tbCvXksSuK/Cn506McL+Kc/oBLYAAAAAAAAAAAAAAAAAAAAAAAOB317MPaPSZuhHiq2j7+GFmTjFNVIr7rbx5wRVovGV73k7krmhdVK+zNKNW3quVR0lOFOVu8NzWJNJw6tY6ZxjlkCIAAAAAAAAAD97KznqNWFK1jxVKs404RylxTnJRis/FoD06BoVbaW5p2+mw46lWWEvCK6ucn4RSy2/QuBs1oFPZezo21n7lGCjno5ybzKb9ZNyfzOQ3U7rFsHCVW/nGrd1oqMnD3KNPOe7g+ry0m3y6JLplyEAAAAAAAAAAAAAAAAAAAAAAAAAMSXEsPnnwMgCnG22gS2Y1G4t6keFU6suDHNOlL2qbT/ZcTRk5dpDQIRVtd0o4nKUqFRrpJKLnTz6rE/+Ig0AAAAAAHV7qqUa2t2Sq9O/T+9GMpR/FI5Q6bdpUdPWbFx/9qkvlKWH/MC3oAAAAAAAAAAAAAAAAAAAAAAAMPmZAAAACOt/Vh9s0ScuHidCtRqL9X2u7b+lR/UrCW+3lW6utGvlLwtasumecI8a/pKhMDAAAAAAbvYm5+x6nZzbwo3du2/Jd9FN/Rs0h90KroyjKPWMk18U8gXgQPNp1zG9o06lFpxqU4Ti48k1OKkmvTmekAAAAAAAAAAAAAAAAAAAAAAAAAD5qVFSTdRqKSy23hJLxbI12036WWzuYaPjUK3nTmvs8P2qqzxP0WfigOr2+1Gjp2mXX2+pCmp21eEVOSXeTlRklCK/Obz0Kem92x2wuNtbqVfUXjwp0k24UafhCP8ANvxZogAAAAAAAAJw3S74bbR7J2201V0vsy/IVOCVTvKTf+VhJvij4eGGvIk7ZzeNpu1c3DSbuM6nhTmpUqkuWcwjJJy+WSoJ+lCvK2kpUJOEoNSjKLcZRknlNNc0wLvggbZHtESto06W01B1eFcMrqlJd414SlSxhvzaa+BMmmbVWWswjPT7ujVU8cOKseLn4OGeJP0ayBtQAAAAAGG/Jf7GQAAAAAADidsd7mn7HydOtUdxXj1oUMSlF+U5+7H4Zz6EObQb+9T1ZtadKFjTzyVKKnUx+tUknz+CQFmT4q140FmtJQS6uTUUvmymlxtVe3U3Ove3Epy6ydeplry69PQ19e6nc47+cp46ccnLHwyBbfWt5ml6Cv8AGX1JvHuUpd/N+nDDOPngj7aHtH0aacdnrSdSXNKpcNU4J+fdpty+sSBAB0O0e32obV8tXu51IZz3UcU6Pp+TjhP4vLOeAAAAAAAAAAAAAAABnJgAbfS9rb7RZJ6deV6WPCNWXDjycc4a+R2+idoHU9NXDfqjerPvVId3Ux5cUcL6pkYgCdrftLQePtOmyXm4XKl9E6a/mb2y7Q2l3GPtELmg314qUZxXrmMm/wACtgAudoe1NntJCM9IuadZSzhRliax1zTeJLHqvE2pSK1u52M4ztJypTg8xnCThOL81Jc0Thu237Ku4W21zxJ4jC96KT8FWXh+39UubAm0BPPQACNd+O21XZWyhS0yo6Ve7lKPHHlOnRglxyi/CTcorPq8cySisO/TaZa9qsqdDnTso9zn9KrxN1X8n7P3AI7cuJ5lzb8TAAAAAAAAAAAAAAAAAAAAAAAAAAAAAAAAAAFr9z+vPX9Gt5Vuc6KdCT657n2Yv4uPAdoQp2atR4qV5QlL3Z0asY/txlGTX7kPwJrA1G12uLZqwuLh83RoylFedTpBfOTiU2rVpXEnKq3KUm5Sk+bcm8tssX2h9cdhptOhT63dZcX/AM6OJtfvd2VxAAAAAAAAAAAAAAAAAAAAAAAAAAAAAAAAAAACTOz9qf2HWO7k+Vzb1YJecoYqL8IS+pZcpnsnrz2YvqFzBcXcVFJx8ZQfKcV6uLkvmXHtLqN7ThUt3xQqQjOEl0lCUU0/o0BB3aR1ajXla0KU1KtS72dSMXl04zUFFS8m8N48l6ohI6PeNaKy1e8jGr3/APiakuPOec3xOLfnHi4X6xZzgAAAAAAAAAAAAAAAAAAAAAAAAAAAAAAAAAAACzG4HV3qOkd3Ntu1r1Kazz9iWKkcenttfIrOWQ7O9ejPSqkbf/NhczdZePtRjwS+GI4+MWBAe1MeC/ukvC6uFz9K0jVgAAAAAAAAAAAAAAAAAAAAAAAAAAAAAAAAAAAAOp2K20vNk1VWjVlSVVwc806dTLjxY96Lx1YAH//Z"/>
          <p:cNvSpPr>
            <a:spLocks noChangeAspect="1" noChangeArrowheads="1"/>
          </p:cNvSpPr>
          <p:nvPr/>
        </p:nvSpPr>
        <p:spPr bwMode="auto">
          <a:xfrm>
            <a:off x="63500" y="-977900"/>
            <a:ext cx="2257425" cy="2019300"/>
          </a:xfrm>
          <a:prstGeom prst="rect">
            <a:avLst/>
          </a:prstGeom>
          <a:noFill/>
          <a:ln w="9525">
            <a:noFill/>
            <a:miter lim="800000"/>
            <a:headEnd/>
            <a:tailEnd/>
          </a:ln>
        </p:spPr>
        <p:txBody>
          <a:bodyPr/>
          <a:lstStyle/>
          <a:p>
            <a:endParaRPr lang="es-CL"/>
          </a:p>
        </p:txBody>
      </p:sp>
      <p:sp>
        <p:nvSpPr>
          <p:cNvPr id="45061" name="Rectangle 7"/>
          <p:cNvSpPr>
            <a:spLocks noChangeArrowheads="1"/>
          </p:cNvSpPr>
          <p:nvPr/>
        </p:nvSpPr>
        <p:spPr bwMode="auto">
          <a:xfrm>
            <a:off x="683568" y="1340768"/>
            <a:ext cx="7776220" cy="38164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800100" lvl="1" indent="-342900" algn="just">
              <a:buSzPct val="90000"/>
              <a:buFont typeface="Wingdings" pitchFamily="2" charset="2"/>
              <a:buChar char="q"/>
            </a:pPr>
            <a:r>
              <a:rPr lang="es-CL" sz="2200" dirty="0">
                <a:latin typeface="Calibri" pitchFamily="34" charset="0"/>
              </a:rPr>
              <a:t>El trabajo de los Internos Trabajadores está regulado por el DS de Justicia </a:t>
            </a:r>
            <a:r>
              <a:rPr lang="es-CL" sz="2200" dirty="0" smtClean="0">
                <a:latin typeface="Calibri" pitchFamily="34" charset="0"/>
              </a:rPr>
              <a:t>943/2011 </a:t>
            </a:r>
            <a:r>
              <a:rPr lang="es-CL" sz="2200" dirty="0">
                <a:latin typeface="Calibri" pitchFamily="34" charset="0"/>
              </a:rPr>
              <a:t>que Reglamenta un Estatuto Laboral y de Formación para el Trabajo Penitenciario</a:t>
            </a:r>
          </a:p>
          <a:p>
            <a:pPr marL="800100" lvl="1" indent="-342900" algn="just">
              <a:buSzPct val="90000"/>
              <a:buFont typeface="Wingdings" pitchFamily="2" charset="2"/>
              <a:buChar char="q"/>
            </a:pPr>
            <a:r>
              <a:rPr lang="es-CL" sz="2200" dirty="0" smtClean="0">
                <a:latin typeface="Calibri" pitchFamily="34" charset="0"/>
              </a:rPr>
              <a:t>Su </a:t>
            </a:r>
            <a:r>
              <a:rPr lang="es-CL" sz="2200" dirty="0">
                <a:latin typeface="Calibri" pitchFamily="34" charset="0"/>
              </a:rPr>
              <a:t>marco general está dado por la legislación laboral de derecho común, incluido el Código del Trabajo</a:t>
            </a:r>
          </a:p>
          <a:p>
            <a:pPr marL="800100" lvl="1" indent="-342900" algn="just">
              <a:buSzPct val="90000"/>
              <a:buFont typeface="Wingdings" pitchFamily="2" charset="2"/>
              <a:buChar char="q"/>
            </a:pPr>
            <a:r>
              <a:rPr lang="es-CL" sz="2200" dirty="0" smtClean="0">
                <a:latin typeface="Calibri" pitchFamily="34" charset="0"/>
              </a:rPr>
              <a:t>Las </a:t>
            </a:r>
            <a:r>
              <a:rPr lang="es-CL" sz="2200" dirty="0">
                <a:latin typeface="Calibri" pitchFamily="34" charset="0"/>
              </a:rPr>
              <a:t>relaciones laborales deben estar fundadas en un trato compatible con la dignidad de las personas.</a:t>
            </a:r>
          </a:p>
          <a:p>
            <a:pPr marL="800100" lvl="1" indent="-342900" algn="just">
              <a:buSzPct val="90000"/>
              <a:buFont typeface="Wingdings" pitchFamily="2" charset="2"/>
              <a:buChar char="q"/>
            </a:pPr>
            <a:r>
              <a:rPr lang="es-CL" sz="2200" dirty="0" smtClean="0">
                <a:latin typeface="Calibri" pitchFamily="34" charset="0"/>
              </a:rPr>
              <a:t>Toda </a:t>
            </a:r>
            <a:r>
              <a:rPr lang="es-CL" sz="2200" dirty="0">
                <a:latin typeface="Calibri" pitchFamily="34" charset="0"/>
              </a:rPr>
              <a:t>persona que se encuentre bajo control de Gendarmería de Chile, podrá acceder a las prestaciones de actividad laboral </a:t>
            </a:r>
            <a:r>
              <a:rPr lang="es-CL" sz="2200" dirty="0" smtClean="0">
                <a:latin typeface="Calibri" pitchFamily="34" charset="0"/>
              </a:rPr>
              <a:t>y/o </a:t>
            </a:r>
            <a:r>
              <a:rPr lang="es-CL" sz="2200" dirty="0">
                <a:latin typeface="Calibri" pitchFamily="34" charset="0"/>
              </a:rPr>
              <a:t>de formación para el </a:t>
            </a:r>
            <a:r>
              <a:rPr lang="es-CL" sz="2200" dirty="0" smtClean="0">
                <a:latin typeface="Calibri" pitchFamily="34" charset="0"/>
              </a:rPr>
              <a:t>trabajo</a:t>
            </a:r>
          </a:p>
          <a:p>
            <a:pPr lvl="1" algn="just">
              <a:buSzPct val="90000"/>
            </a:pPr>
            <a:r>
              <a:rPr lang="es-CL" sz="2000" i="1" dirty="0" smtClean="0">
                <a:latin typeface="Calibri" pitchFamily="34" charset="0"/>
              </a:rPr>
              <a:t>	(Artículo 1)</a:t>
            </a:r>
            <a:r>
              <a:rPr lang="es-CL" sz="2200" dirty="0" smtClean="0">
                <a:latin typeface="Calibri" pitchFamily="34" charset="0"/>
              </a:rPr>
              <a:t>.</a:t>
            </a:r>
            <a:endParaRPr lang="es-CL" sz="2200" dirty="0">
              <a:latin typeface="Calibri" pitchFamily="34" charset="0"/>
            </a:endParaRPr>
          </a:p>
        </p:txBody>
      </p:sp>
      <p:sp>
        <p:nvSpPr>
          <p:cNvPr id="13" name="10 Título"/>
          <p:cNvSpPr>
            <a:spLocks noGrp="1"/>
          </p:cNvSpPr>
          <p:nvPr>
            <p:ph type="title"/>
          </p:nvPr>
        </p:nvSpPr>
        <p:spPr>
          <a:xfrm>
            <a:off x="683568" y="333375"/>
            <a:ext cx="7633345" cy="935385"/>
          </a:xfrm>
        </p:spPr>
        <p:txBody>
          <a:bodyPr/>
          <a:lstStyle/>
          <a:p>
            <a:pPr algn="ctr">
              <a:defRPr/>
            </a:pPr>
            <a:r>
              <a:rPr lang="es-ES" sz="3200" dirty="0" smtClean="0">
                <a:latin typeface="+mj-lt"/>
              </a:rPr>
              <a:t>Contexto del Trabajo Penitenciario</a:t>
            </a:r>
            <a:endParaRPr lang="es-CL" sz="3200" dirty="0">
              <a:effectLst>
                <a:outerShdw blurRad="38100" dist="38100" dir="2700000" algn="tl">
                  <a:srgbClr val="000000">
                    <a:alpha val="43137"/>
                  </a:srgbClr>
                </a:outerShdw>
              </a:effectLst>
              <a:latin typeface="+mj-lt"/>
            </a:endParaRPr>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9"/>
          <p:cNvSpPr>
            <a:spLocks noGrp="1"/>
          </p:cNvSpPr>
          <p:nvPr>
            <p:ph type="sldNum" sz="quarter" idx="11"/>
          </p:nvPr>
        </p:nvSpPr>
        <p:spPr bwMode="auto">
          <a:noFill/>
          <a:ln>
            <a:miter lim="800000"/>
            <a:headEnd/>
            <a:tailEnd/>
          </a:ln>
        </p:spPr>
        <p:txBody>
          <a:bodyPr/>
          <a:lstStyle/>
          <a:p>
            <a:fld id="{D6565D4B-6CB0-4DC3-887F-C30932373D1E}" type="slidenum">
              <a:rPr lang="en-US" smtClean="0">
                <a:ea typeface="ヒラギノ角ゴ Pro W3"/>
                <a:cs typeface="ヒラギノ角ゴ Pro W3"/>
              </a:rPr>
              <a:pPr/>
              <a:t>11</a:t>
            </a:fld>
            <a:endParaRPr lang="en-US" smtClean="0">
              <a:ea typeface="ヒラギノ角ゴ Pro W3"/>
              <a:cs typeface="ヒラギノ角ゴ Pro W3"/>
            </a:endParaRPr>
          </a:p>
        </p:txBody>
      </p:sp>
      <p:sp>
        <p:nvSpPr>
          <p:cNvPr id="45059" name="Footer Placeholder 10"/>
          <p:cNvSpPr>
            <a:spLocks noGrp="1"/>
          </p:cNvSpPr>
          <p:nvPr>
            <p:ph type="ftr" sz="quarter" idx="10"/>
          </p:nvPr>
        </p:nvSpPr>
        <p:spPr bwMode="auto">
          <a:noFill/>
          <a:ln>
            <a:miter lim="800000"/>
            <a:headEnd/>
            <a:tailEnd/>
          </a:ln>
        </p:spPr>
        <p:txBody>
          <a:bodyPr/>
          <a:lstStyle/>
          <a:p>
            <a:r>
              <a:rPr lang="en-US" smtClean="0">
                <a:latin typeface="Verdana" pitchFamily="34" charset="0"/>
                <a:ea typeface="ヒラギノ角ゴ Pro W3"/>
                <a:cs typeface="ヒラギノ角ゴ Pro W3"/>
              </a:rPr>
              <a:t>Gobierno de Chile |Ministerio de Justicia</a:t>
            </a:r>
          </a:p>
        </p:txBody>
      </p:sp>
      <p:sp>
        <p:nvSpPr>
          <p:cNvPr id="45060" name="AutoShape 4" descr="data:image/jpeg;base64,/9j/4AAQSkZJRgABAQAAAQABAAD/2wCEAAkGBhEGDxQUBw8TDhIQERIUExAQEBUPEA8QExAWFxYRFBIjGyceGhkkJRQVIS8hLygpLS4wFSAyNTAqNSYrLDUBCQoKBQUFDQUFDSkYEhgpKSkpKSkpKSkpKSkpKSkpKSkpKSkpKSkpKSkpKSkpKSkpKSkpKSkpKSkpKSkpKSkpKf/AABEIANQA7QMBIgACEQEDEQH/xAAcAAEAAgMBAQEAAAAAAAAAAAAABwgBBQYEAgP/xAA/EAACAQMBBQUFAwoGAwAAAAAAAQIDBBEFBgcSITEIE0FRYSIycYGRFIKhI0JSYnKSorGywiQzo+Hw8RVUc//EABQBAQAAAAAAAAAAAAAAAAAAAAD/xAAUEQEAAAAAAAAAAAAAAAAAAAAA/9oADAMBAAIRAxEAPwCcQAAAAAAAAAAANVtLtPbbJW7r6vUVOC5JdZ1JvpCEfGX/AG8IDY3FxC0hKdxJU4QTlKcmoxjFLLbfgiMdc7Qmnac5R06nWvJReFKKjSozx4qbfFj7pEW8DejdbdTcZydC1T9i2i+Tx0lUf58vwXgjiwJS1ztC6jqGVpdOlZxa5NLvqq+/L2f4Tjqm8PVarblqd3l+VxOK+ieEc8ANrdbVX1683V7c1H+vcVJf3Gz07efq2lQ4LXUKyisYU3GthLok5JtL0OXAE8bud/DvaiobXuMHJpU7qMeGLk3jhqxXJdfeWEvHzJqTz0KOkh7Bb5bzZJwp3zd3aQjw9y+FVKcc8nTqYzyz7reMcuXIC0ANfoOu0NpbaFxpk+OlVWU+jTXJxkvCSeU0bAAAAAAAADIAGMmQAAAAAAAAAAAAADE5KCbm0kllt8kkvFsqXvO2wnthqNWfecdClOVO3in7CpRljjivOWOJvrzXkixm8/Vf/D6Pdzyk3QlTjxLOZVfyaSXn7TKigAAAAAAAAAABN3Z02rjRdaxuJYlUk69HPSTUEqkPjiMZY9JE6lJdOv6mlVoVbKbp1KU1OEk8NSi8ouPszrcdpLKhcUlhV6UZ8P6Mmvaj8mmvkBswAAAAAAAAAAAAAAAAAAAAAAAQ72jdoVbWtC0p+9Xqd7P0p0spL5yl/AV+Ji7SdDhvLWX6VvOP7tVv+8h0AAAAAAAAAAABbDc609Cs+7al7FTOPCXf1Mr5MqeWi3E1e80Oil+bUuF/rSl/cBIIAAAAAAAAAAAAAAAAAAAAAAAIV7S1txUbKp+jUrw/ejBr+hkDFlu0HaQr6OpVE+Klc0nBrwclKLz6Yb+eCtIAAAAAAAAAAAC025HSHpWi0XPObiVSu0/BTliOPRxhF/Mq0lkuls9GnC0oRs5QlCFGnCLpSU6eIQUfZkuTXIDYAAAAAAAAAAAAAAAAAAAAAAAAgztI681K2tKU2lwyr1YJ8pZlw08/DhqEHks9ozTJW+o0az9ytbKKflOlOXEvpOD+ZEwAAAAAAAAAAACf+zbqrr2t1Qm8qjVp1Ip+CqxaaXpmnn5kAFiOzno6tbCvXksSuK/Cn506McL+Kc/oBLYAAAAAAAAAAAAAAAAAAAAAAAOB317MPaPSZuhHiq2j7+GFmTjFNVIr7rbx5wRVovGV73k7krmhdVK+zNKNW3quVR0lOFOVu8NzWJNJw6tY6ZxjlkCIAAAAAAAAAD97KznqNWFK1jxVKs404RylxTnJRis/FoD06BoVbaW5p2+mw46lWWEvCK6ucn4RSy2/QuBs1oFPZezo21n7lGCjno5ybzKb9ZNyfzOQ3U7rFsHCVW/nGrd1oqMnD3KNPOe7g+ry0m3y6JLplyEAAAAAAAAAAAAAAAAAAAAAAAAAMSXEsPnnwMgCnG22gS2Y1G4t6keFU6suDHNOlL2qbT/ZcTRk5dpDQIRVtd0o4nKUqFRrpJKLnTz6rE/+Ig0AAAAAAHV7qqUa2t2Sq9O/T+9GMpR/FI5Q6bdpUdPWbFx/9qkvlKWH/MC3oAAAAAAAAAAAAAAAAAAAAAAAMPmZAAAACOt/Vh9s0ScuHidCtRqL9X2u7b+lR/UrCW+3lW6utGvlLwtasumecI8a/pKhMDAAAAAAbvYm5+x6nZzbwo3du2/Jd9FN/Rs0h90KroyjKPWMk18U8gXgQPNp1zG9o06lFpxqU4Ti48k1OKkmvTmekAAAAAAAAAAAAAAAAAAAAAAAAAD5qVFSTdRqKSy23hJLxbI12036WWzuYaPjUK3nTmvs8P2qqzxP0WfigOr2+1Gjp2mXX2+pCmp21eEVOSXeTlRklCK/Obz0Kem92x2wuNtbqVfUXjwp0k24UafhCP8ANvxZogAAAAAAAAJw3S74bbR7J2201V0vsy/IVOCVTvKTf+VhJvij4eGGvIk7ZzeNpu1c3DSbuM6nhTmpUqkuWcwjJJy+WSoJ+lCvK2kpUJOEoNSjKLcZRknlNNc0wLvggbZHtESto06W01B1eFcMrqlJd414SlSxhvzaa+BMmmbVWWswjPT7ujVU8cOKseLn4OGeJP0ayBtQAAAAAGG/Jf7GQAAAAAADidsd7mn7HydOtUdxXj1oUMSlF+U5+7H4Zz6EObQb+9T1ZtadKFjTzyVKKnUx+tUknz+CQFmT4q140FmtJQS6uTUUvmymlxtVe3U3Ove3Epy6ydeplry69PQ19e6nc47+cp46ccnLHwyBbfWt5ml6Cv8AGX1JvHuUpd/N+nDDOPngj7aHtH0aacdnrSdSXNKpcNU4J+fdpty+sSBAB0O0e32obV8tXu51IZz3UcU6Pp+TjhP4vLOeAAAAAAAAAAAAAAABnJgAbfS9rb7RZJ6deV6WPCNWXDjycc4a+R2+idoHU9NXDfqjerPvVId3Ux5cUcL6pkYgCdrftLQePtOmyXm4XKl9E6a/mb2y7Q2l3GPtELmg314qUZxXrmMm/wACtgAudoe1NntJCM9IuadZSzhRliax1zTeJLHqvE2pSK1u52M4ztJypTg8xnCThOL81Jc0Thu237Ku4W21zxJ4jC96KT8FWXh+39UubAm0BPPQACNd+O21XZWyhS0yo6Ve7lKPHHlOnRglxyi/CTcorPq8cySisO/TaZa9qsqdDnTso9zn9KrxN1X8n7P3AI7cuJ5lzb8TAAAAAAAAAAAAAAAAAAAAAAAAAAAAAAAAAAFr9z+vPX9Gt5Vuc6KdCT657n2Yv4uPAdoQp2atR4qV5QlL3Z0asY/txlGTX7kPwJrA1G12uLZqwuLh83RoylFedTpBfOTiU2rVpXEnKq3KUm5Sk+bcm8tssX2h9cdhptOhT63dZcX/AM6OJtfvd2VxAAAAAAAAAAAAAAAAAAAAAAAAAAAAAAAAAAACTOz9qf2HWO7k+Vzb1YJecoYqL8IS+pZcpnsnrz2YvqFzBcXcVFJx8ZQfKcV6uLkvmXHtLqN7ThUt3xQqQjOEl0lCUU0/o0BB3aR1ajXla0KU1KtS72dSMXl04zUFFS8m8N48l6ohI6PeNaKy1e8jGr3/APiakuPOec3xOLfnHi4X6xZzgAAAAAAAAAAAAAAAAAAAAAAAAAAAAAAAAAAACzG4HV3qOkd3Ntu1r1Kazz9iWKkcenttfIrOWQ7O9ejPSqkbf/NhczdZePtRjwS+GI4+MWBAe1MeC/ukvC6uFz9K0jVgAAAAAAAAAAAAAAAAAAAAAAAAAAAAAAAAAAAAOp2K20vNk1VWjVlSVVwc806dTLjxY96Lx1YAH//Z"/>
          <p:cNvSpPr>
            <a:spLocks noChangeAspect="1" noChangeArrowheads="1"/>
          </p:cNvSpPr>
          <p:nvPr/>
        </p:nvSpPr>
        <p:spPr bwMode="auto">
          <a:xfrm>
            <a:off x="63500" y="-977900"/>
            <a:ext cx="2257425" cy="2019300"/>
          </a:xfrm>
          <a:prstGeom prst="rect">
            <a:avLst/>
          </a:prstGeom>
          <a:noFill/>
          <a:ln w="9525">
            <a:noFill/>
            <a:miter lim="800000"/>
            <a:headEnd/>
            <a:tailEnd/>
          </a:ln>
        </p:spPr>
        <p:txBody>
          <a:bodyPr/>
          <a:lstStyle/>
          <a:p>
            <a:endParaRPr lang="es-CL"/>
          </a:p>
        </p:txBody>
      </p:sp>
      <p:sp>
        <p:nvSpPr>
          <p:cNvPr id="45061" name="Rectangle 7"/>
          <p:cNvSpPr>
            <a:spLocks noChangeArrowheads="1"/>
          </p:cNvSpPr>
          <p:nvPr/>
        </p:nvSpPr>
        <p:spPr bwMode="auto">
          <a:xfrm>
            <a:off x="683568" y="1268760"/>
            <a:ext cx="7776220" cy="44627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800100" lvl="1" indent="-342900" algn="just">
              <a:buSzPct val="90000"/>
              <a:buFont typeface="Wingdings" pitchFamily="2" charset="2"/>
              <a:buChar char="q"/>
            </a:pPr>
            <a:r>
              <a:rPr lang="es-CL" sz="2200" dirty="0">
                <a:latin typeface="Calibri" pitchFamily="34" charset="0"/>
              </a:rPr>
              <a:t>La actividad laboral propiamente tal será aquella que se ajuste a las normas del Código del Trabajo, correspondiendo a la Administración Penitenciaria velar por su cumplimiento con el fin de dar protección al trabajador </a:t>
            </a:r>
            <a:r>
              <a:rPr lang="es-CL" sz="2000" dirty="0">
                <a:latin typeface="Calibri" pitchFamily="34" charset="0"/>
              </a:rPr>
              <a:t>(Artículo 6</a:t>
            </a:r>
            <a:r>
              <a:rPr lang="es-CL" sz="2000" dirty="0" smtClean="0">
                <a:latin typeface="Calibri" pitchFamily="34" charset="0"/>
              </a:rPr>
              <a:t>)</a:t>
            </a:r>
            <a:endParaRPr lang="es-CL" sz="2000" dirty="0">
              <a:latin typeface="Calibri" pitchFamily="34" charset="0"/>
            </a:endParaRPr>
          </a:p>
          <a:p>
            <a:pPr marL="800100" lvl="1" indent="-342900" algn="just">
              <a:buSzPct val="90000"/>
              <a:buFont typeface="Wingdings" pitchFamily="2" charset="2"/>
              <a:buChar char="q"/>
            </a:pPr>
            <a:r>
              <a:rPr lang="es-CL" sz="2200" dirty="0">
                <a:latin typeface="Calibri" pitchFamily="34" charset="0"/>
              </a:rPr>
              <a:t>La formación para el trabajo será aquella dirigida al sujeto que se encuentra bajo control de Gendarmería, destinada a crear o preservar hábitos laborales y/o sociales en el </a:t>
            </a:r>
            <a:r>
              <a:rPr lang="es-CL" sz="2200" dirty="0" smtClean="0">
                <a:latin typeface="Calibri" pitchFamily="34" charset="0"/>
              </a:rPr>
              <a:t>trabajador</a:t>
            </a:r>
            <a:r>
              <a:rPr lang="es-CL" sz="2200" dirty="0">
                <a:latin typeface="Calibri" pitchFamily="34" charset="0"/>
              </a:rPr>
              <a:t> </a:t>
            </a:r>
            <a:r>
              <a:rPr lang="es-CL" sz="2000" i="1" dirty="0" smtClean="0">
                <a:latin typeface="Calibri" pitchFamily="34" charset="0"/>
              </a:rPr>
              <a:t>(Artículo 7)</a:t>
            </a:r>
            <a:endParaRPr lang="es-CL" sz="2000" i="1" dirty="0">
              <a:latin typeface="Calibri" pitchFamily="34" charset="0"/>
            </a:endParaRPr>
          </a:p>
          <a:p>
            <a:pPr marL="800100" lvl="1" indent="-342900" algn="just">
              <a:buSzPct val="90000"/>
              <a:buFont typeface="Wingdings" pitchFamily="2" charset="2"/>
              <a:buChar char="q"/>
            </a:pPr>
            <a:r>
              <a:rPr lang="es-CL" sz="2200" dirty="0" smtClean="0">
                <a:latin typeface="Calibri" pitchFamily="34" charset="0"/>
              </a:rPr>
              <a:t>La </a:t>
            </a:r>
            <a:r>
              <a:rPr lang="es-CL" sz="2200" dirty="0">
                <a:latin typeface="Calibri" pitchFamily="34" charset="0"/>
              </a:rPr>
              <a:t>actividad laboral y de formación para el trabajo, será siempre voluntaria y nunca podrá ser utilizada como castigo u otra forma de corrección, ni podrá ser considerada como fuente de lucro para la </a:t>
            </a:r>
            <a:r>
              <a:rPr lang="es-CL" sz="2200" dirty="0" smtClean="0">
                <a:latin typeface="Calibri" pitchFamily="34" charset="0"/>
              </a:rPr>
              <a:t>administración </a:t>
            </a:r>
            <a:r>
              <a:rPr lang="es-CL" sz="2000" i="1" dirty="0" smtClean="0">
                <a:latin typeface="Calibri" pitchFamily="34" charset="0"/>
              </a:rPr>
              <a:t>(Artículo 8). </a:t>
            </a:r>
            <a:endParaRPr lang="es-CL" sz="2000" i="1" dirty="0">
              <a:latin typeface="Calibri" pitchFamily="34" charset="0"/>
            </a:endParaRPr>
          </a:p>
        </p:txBody>
      </p:sp>
      <p:sp>
        <p:nvSpPr>
          <p:cNvPr id="13" name="10 Título"/>
          <p:cNvSpPr>
            <a:spLocks noGrp="1"/>
          </p:cNvSpPr>
          <p:nvPr>
            <p:ph type="title"/>
          </p:nvPr>
        </p:nvSpPr>
        <p:spPr>
          <a:xfrm>
            <a:off x="683568" y="333375"/>
            <a:ext cx="7633345" cy="935385"/>
          </a:xfrm>
        </p:spPr>
        <p:txBody>
          <a:bodyPr/>
          <a:lstStyle/>
          <a:p>
            <a:pPr algn="ctr">
              <a:defRPr/>
            </a:pPr>
            <a:r>
              <a:rPr lang="es-ES" sz="3200" dirty="0" smtClean="0">
                <a:latin typeface="+mj-lt"/>
              </a:rPr>
              <a:t>Normativa Laboral Penitenciaria</a:t>
            </a:r>
            <a:endParaRPr lang="es-CL" sz="32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90313172"/>
      </p:ext>
    </p:extLst>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9"/>
          <p:cNvSpPr>
            <a:spLocks noGrp="1"/>
          </p:cNvSpPr>
          <p:nvPr>
            <p:ph type="sldNum" sz="quarter" idx="11"/>
          </p:nvPr>
        </p:nvSpPr>
        <p:spPr bwMode="auto">
          <a:noFill/>
          <a:ln>
            <a:miter lim="800000"/>
            <a:headEnd/>
            <a:tailEnd/>
          </a:ln>
        </p:spPr>
        <p:txBody>
          <a:bodyPr/>
          <a:lstStyle/>
          <a:p>
            <a:fld id="{D6565D4B-6CB0-4DC3-887F-C30932373D1E}" type="slidenum">
              <a:rPr lang="en-US" smtClean="0">
                <a:ea typeface="ヒラギノ角ゴ Pro W3"/>
                <a:cs typeface="ヒラギノ角ゴ Pro W3"/>
              </a:rPr>
              <a:pPr/>
              <a:t>12</a:t>
            </a:fld>
            <a:endParaRPr lang="en-US" smtClean="0">
              <a:ea typeface="ヒラギノ角ゴ Pro W3"/>
              <a:cs typeface="ヒラギノ角ゴ Pro W3"/>
            </a:endParaRPr>
          </a:p>
        </p:txBody>
      </p:sp>
      <p:sp>
        <p:nvSpPr>
          <p:cNvPr id="45059" name="Footer Placeholder 10"/>
          <p:cNvSpPr>
            <a:spLocks noGrp="1"/>
          </p:cNvSpPr>
          <p:nvPr>
            <p:ph type="ftr" sz="quarter" idx="10"/>
          </p:nvPr>
        </p:nvSpPr>
        <p:spPr bwMode="auto">
          <a:noFill/>
          <a:ln>
            <a:miter lim="800000"/>
            <a:headEnd/>
            <a:tailEnd/>
          </a:ln>
        </p:spPr>
        <p:txBody>
          <a:bodyPr/>
          <a:lstStyle/>
          <a:p>
            <a:r>
              <a:rPr lang="en-US" smtClean="0">
                <a:latin typeface="Verdana" pitchFamily="34" charset="0"/>
                <a:ea typeface="ヒラギノ角ゴ Pro W3"/>
                <a:cs typeface="ヒラギノ角ゴ Pro W3"/>
              </a:rPr>
              <a:t>Gobierno de Chile |Ministerio de Justicia</a:t>
            </a:r>
          </a:p>
        </p:txBody>
      </p:sp>
      <p:sp>
        <p:nvSpPr>
          <p:cNvPr id="45060" name="AutoShape 4" descr="data:image/jpeg;base64,/9j/4AAQSkZJRgABAQAAAQABAAD/2wCEAAkGBhEGDxQUBw8TDhIQERIUExAQEBUPEA8QExAWFxYRFBIjGyceGhkkJRQVIS8hLygpLS4wFSAyNTAqNSYrLDUBCQoKBQUFDQUFDSkYEhgpKSkpKSkpKSkpKSkpKSkpKSkpKSkpKSkpKSkpKSkpKSkpKSkpKSkpKSkpKSkpKSkpKf/AABEIANQA7QMBIgACEQEDEQH/xAAcAAEAAgMBAQEAAAAAAAAAAAAABwgBBQYEAgP/xAA/EAACAQMBBQUFAwoGAwAAAAAAAQIDBBEFBgcSITEIE0FRYSIycYGRFIKhI0JSYnKSorGywiQzo+Hw8RVUc//EABQBAQAAAAAAAAAAAAAAAAAAAAD/xAAUEQEAAAAAAAAAAAAAAAAAAAAA/9oADAMBAAIRAxEAPwCcQAAAAAAAAAAANVtLtPbbJW7r6vUVOC5JdZ1JvpCEfGX/AG8IDY3FxC0hKdxJU4QTlKcmoxjFLLbfgiMdc7Qmnac5R06nWvJReFKKjSozx4qbfFj7pEW8DejdbdTcZydC1T9i2i+Tx0lUf58vwXgjiwJS1ztC6jqGVpdOlZxa5NLvqq+/L2f4Tjqm8PVarblqd3l+VxOK+ieEc8ANrdbVX1683V7c1H+vcVJf3Gz07efq2lQ4LXUKyisYU3GthLok5JtL0OXAE8bud/DvaiobXuMHJpU7qMeGLk3jhqxXJdfeWEvHzJqTz0KOkh7Bb5bzZJwp3zd3aQjw9y+FVKcc8nTqYzyz7reMcuXIC0ANfoOu0NpbaFxpk+OlVWU+jTXJxkvCSeU0bAAAAAAAADIAGMmQAAAAAAAAAAAAADE5KCbm0kllt8kkvFsqXvO2wnthqNWfecdClOVO3in7CpRljjivOWOJvrzXkixm8/Vf/D6Pdzyk3QlTjxLOZVfyaSXn7TKigAAAAAAAAAABN3Z02rjRdaxuJYlUk69HPSTUEqkPjiMZY9JE6lJdOv6mlVoVbKbp1KU1OEk8NSi8ouPszrcdpLKhcUlhV6UZ8P6Mmvaj8mmvkBswAAAAAAAAAAAAAAAAAAAAAAAQ72jdoVbWtC0p+9Xqd7P0p0spL5yl/AV+Ji7SdDhvLWX6VvOP7tVv+8h0AAAAAAAAAAABbDc609Cs+7al7FTOPCXf1Mr5MqeWi3E1e80Oil+bUuF/rSl/cBIIAAAAAAAAAAAAAAAAAAAAAAAIV7S1txUbKp+jUrw/ejBr+hkDFlu0HaQr6OpVE+Klc0nBrwclKLz6Yb+eCtIAAAAAAAAAAAC025HSHpWi0XPObiVSu0/BTliOPRxhF/Mq0lkuls9GnC0oRs5QlCFGnCLpSU6eIQUfZkuTXIDYAAAAAAAAAAAAAAAAAAAAAAAAgztI681K2tKU2lwyr1YJ8pZlw08/DhqEHks9ozTJW+o0az9ytbKKflOlOXEvpOD+ZEwAAAAAAAAAAACf+zbqrr2t1Qm8qjVp1Ip+CqxaaXpmnn5kAFiOzno6tbCvXksSuK/Cn506McL+Kc/oBLYAAAAAAAAAAAAAAAAAAAAAAAOB317MPaPSZuhHiq2j7+GFmTjFNVIr7rbx5wRVovGV73k7krmhdVK+zNKNW3quVR0lOFOVu8NzWJNJw6tY6ZxjlkCIAAAAAAAAAD97KznqNWFK1jxVKs404RylxTnJRis/FoD06BoVbaW5p2+mw46lWWEvCK6ucn4RSy2/QuBs1oFPZezo21n7lGCjno5ybzKb9ZNyfzOQ3U7rFsHCVW/nGrd1oqMnD3KNPOe7g+ry0m3y6JLplyEAAAAAAAAAAAAAAAAAAAAAAAAAMSXEsPnnwMgCnG22gS2Y1G4t6keFU6suDHNOlL2qbT/ZcTRk5dpDQIRVtd0o4nKUqFRrpJKLnTz6rE/+Ig0AAAAAAHV7qqUa2t2Sq9O/T+9GMpR/FI5Q6bdpUdPWbFx/9qkvlKWH/MC3oAAAAAAAAAAAAAAAAAAAAAAAMPmZAAAACOt/Vh9s0ScuHidCtRqL9X2u7b+lR/UrCW+3lW6utGvlLwtasumecI8a/pKhMDAAAAAAbvYm5+x6nZzbwo3du2/Jd9FN/Rs0h90KroyjKPWMk18U8gXgQPNp1zG9o06lFpxqU4Ti48k1OKkmvTmekAAAAAAAAAAAAAAAAAAAAAAAAAD5qVFSTdRqKSy23hJLxbI12036WWzuYaPjUK3nTmvs8P2qqzxP0WfigOr2+1Gjp2mXX2+pCmp21eEVOSXeTlRklCK/Obz0Kem92x2wuNtbqVfUXjwp0k24UafhCP8ANvxZogAAAAAAAAJw3S74bbR7J2201V0vsy/IVOCVTvKTf+VhJvij4eGGvIk7ZzeNpu1c3DSbuM6nhTmpUqkuWcwjJJy+WSoJ+lCvK2kpUJOEoNSjKLcZRknlNNc0wLvggbZHtESto06W01B1eFcMrqlJd414SlSxhvzaa+BMmmbVWWswjPT7ujVU8cOKseLn4OGeJP0ayBtQAAAAAGG/Jf7GQAAAAAADidsd7mn7HydOtUdxXj1oUMSlF+U5+7H4Zz6EObQb+9T1ZtadKFjTzyVKKnUx+tUknz+CQFmT4q140FmtJQS6uTUUvmymlxtVe3U3Ove3Epy6ydeplry69PQ19e6nc47+cp46ccnLHwyBbfWt5ml6Cv8AGX1JvHuUpd/N+nDDOPngj7aHtH0aacdnrSdSXNKpcNU4J+fdpty+sSBAB0O0e32obV8tXu51IZz3UcU6Pp+TjhP4vLOeAAAAAAAAAAAAAAABnJgAbfS9rb7RZJ6deV6WPCNWXDjycc4a+R2+idoHU9NXDfqjerPvVId3Ux5cUcL6pkYgCdrftLQePtOmyXm4XKl9E6a/mb2y7Q2l3GPtELmg314qUZxXrmMm/wACtgAudoe1NntJCM9IuadZSzhRliax1zTeJLHqvE2pSK1u52M4ztJypTg8xnCThOL81Jc0Thu237Ku4W21zxJ4jC96KT8FWXh+39UubAm0BPPQACNd+O21XZWyhS0yo6Ve7lKPHHlOnRglxyi/CTcorPq8cySisO/TaZa9qsqdDnTso9zn9KrxN1X8n7P3AI7cuJ5lzb8TAAAAAAAAAAAAAAAAAAAAAAAAAAAAAAAAAAFr9z+vPX9Gt5Vuc6KdCT657n2Yv4uPAdoQp2atR4qV5QlL3Z0asY/txlGTX7kPwJrA1G12uLZqwuLh83RoylFedTpBfOTiU2rVpXEnKq3KUm5Sk+bcm8tssX2h9cdhptOhT63dZcX/AM6OJtfvd2VxAAAAAAAAAAAAAAAAAAAAAAAAAAAAAAAAAAACTOz9qf2HWO7k+Vzb1YJecoYqL8IS+pZcpnsnrz2YvqFzBcXcVFJx8ZQfKcV6uLkvmXHtLqN7ThUt3xQqQjOEl0lCUU0/o0BB3aR1ajXla0KU1KtS72dSMXl04zUFFS8m8N48l6ohI6PeNaKy1e8jGr3/APiakuPOec3xOLfnHi4X6xZzgAAAAAAAAAAAAAAAAAAAAAAAAAAAAAAAAAAACzG4HV3qOkd3Ntu1r1Kazz9iWKkcenttfIrOWQ7O9ejPSqkbf/NhczdZePtRjwS+GI4+MWBAe1MeC/ukvC6uFz9K0jVgAAAAAAAAAAAAAAAAAAAAAAAAAAAAAAAAAAAAOp2K20vNk1VWjVlSVVwc806dTLjxY96Lx1YAH//Z"/>
          <p:cNvSpPr>
            <a:spLocks noChangeAspect="1" noChangeArrowheads="1"/>
          </p:cNvSpPr>
          <p:nvPr/>
        </p:nvSpPr>
        <p:spPr bwMode="auto">
          <a:xfrm>
            <a:off x="63500" y="-977900"/>
            <a:ext cx="2257425" cy="2019300"/>
          </a:xfrm>
          <a:prstGeom prst="rect">
            <a:avLst/>
          </a:prstGeom>
          <a:noFill/>
          <a:ln w="9525">
            <a:noFill/>
            <a:miter lim="800000"/>
            <a:headEnd/>
            <a:tailEnd/>
          </a:ln>
        </p:spPr>
        <p:txBody>
          <a:bodyPr/>
          <a:lstStyle/>
          <a:p>
            <a:endParaRPr lang="es-CL"/>
          </a:p>
        </p:txBody>
      </p:sp>
      <p:sp>
        <p:nvSpPr>
          <p:cNvPr id="45061" name="Rectangle 7"/>
          <p:cNvSpPr>
            <a:spLocks noChangeArrowheads="1"/>
          </p:cNvSpPr>
          <p:nvPr/>
        </p:nvSpPr>
        <p:spPr bwMode="auto">
          <a:xfrm>
            <a:off x="696144" y="1340768"/>
            <a:ext cx="7776220" cy="280076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800100" lvl="1" indent="-342900" algn="just">
              <a:buSzPct val="90000"/>
              <a:buFont typeface="Wingdings" pitchFamily="2" charset="2"/>
              <a:buChar char="q"/>
            </a:pPr>
            <a:r>
              <a:rPr lang="es-CL" sz="2200" dirty="0" smtClean="0">
                <a:latin typeface="Calibri" pitchFamily="34" charset="0"/>
              </a:rPr>
              <a:t>Las </a:t>
            </a:r>
            <a:r>
              <a:rPr lang="es-CL" sz="2200" dirty="0">
                <a:latin typeface="Calibri" pitchFamily="34" charset="0"/>
              </a:rPr>
              <a:t>personas que se encuentren bajo control de la Administración, que no cumplan los requisitos para optar al permiso de salida controlada al medio libre y tengan derecho a postular a los demás beneficios intrapenitenciarios contemplados en el Decreto Supremo Nº 518, </a:t>
            </a:r>
            <a:r>
              <a:rPr lang="es-CL" sz="2200" dirty="0" smtClean="0">
                <a:latin typeface="Calibri" pitchFamily="34" charset="0"/>
              </a:rPr>
              <a:t>podrán </a:t>
            </a:r>
            <a:r>
              <a:rPr lang="es-CL" sz="2200" dirty="0">
                <a:latin typeface="Calibri" pitchFamily="34" charset="0"/>
              </a:rPr>
              <a:t>realizar trabajos </a:t>
            </a:r>
            <a:r>
              <a:rPr lang="es-CL" sz="2200" dirty="0" smtClean="0">
                <a:latin typeface="Calibri" pitchFamily="34" charset="0"/>
              </a:rPr>
              <a:t>en lugares externos, </a:t>
            </a:r>
            <a:r>
              <a:rPr lang="es-CL" sz="2200" dirty="0">
                <a:latin typeface="Calibri" pitchFamily="34" charset="0"/>
              </a:rPr>
              <a:t>previa obtención del permiso de salida </a:t>
            </a:r>
            <a:r>
              <a:rPr lang="es-CL" sz="2200" dirty="0" smtClean="0">
                <a:latin typeface="Calibri" pitchFamily="34" charset="0"/>
              </a:rPr>
              <a:t>laboral.</a:t>
            </a:r>
          </a:p>
          <a:p>
            <a:pPr lvl="1" algn="just">
              <a:buSzPct val="90000"/>
            </a:pPr>
            <a:r>
              <a:rPr lang="es-CL" sz="2200" i="1" dirty="0">
                <a:latin typeface="Calibri" pitchFamily="34" charset="0"/>
              </a:rPr>
              <a:t>	</a:t>
            </a:r>
            <a:r>
              <a:rPr lang="es-CL" sz="2000" i="1" dirty="0" smtClean="0">
                <a:latin typeface="Calibri" pitchFamily="34" charset="0"/>
              </a:rPr>
              <a:t>(Artículo 11).</a:t>
            </a:r>
            <a:endParaRPr lang="es-CL" sz="2000" i="1" dirty="0">
              <a:latin typeface="Calibri" pitchFamily="34" charset="0"/>
            </a:endParaRPr>
          </a:p>
        </p:txBody>
      </p:sp>
      <p:sp>
        <p:nvSpPr>
          <p:cNvPr id="13" name="10 Título"/>
          <p:cNvSpPr>
            <a:spLocks noGrp="1"/>
          </p:cNvSpPr>
          <p:nvPr>
            <p:ph type="title"/>
          </p:nvPr>
        </p:nvSpPr>
        <p:spPr>
          <a:xfrm>
            <a:off x="683568" y="333375"/>
            <a:ext cx="7633345" cy="935385"/>
          </a:xfrm>
        </p:spPr>
        <p:txBody>
          <a:bodyPr/>
          <a:lstStyle/>
          <a:p>
            <a:pPr algn="ctr">
              <a:defRPr/>
            </a:pPr>
            <a:r>
              <a:rPr lang="es-ES" sz="3200" dirty="0" smtClean="0">
                <a:latin typeface="+mj-lt"/>
              </a:rPr>
              <a:t>Permiso de Salida Laboral</a:t>
            </a:r>
            <a:endParaRPr lang="es-CL" sz="32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45630288"/>
      </p:ext>
    </p:extLst>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10"/>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r>
              <a:rPr lang="es-CL" altLang="es-ES" sz="900" smtClean="0">
                <a:solidFill>
                  <a:srgbClr val="898989"/>
                </a:solidFill>
                <a:latin typeface="Verdana" pitchFamily="34" charset="0"/>
              </a:rPr>
              <a:t>Gobierno de Chile | Ministerio de Justicia </a:t>
            </a:r>
            <a:endParaRPr lang="en-US" altLang="es-ES" sz="900" smtClean="0">
              <a:solidFill>
                <a:srgbClr val="898989"/>
              </a:solidFill>
              <a:latin typeface="Verdana" pitchFamily="34" charset="0"/>
            </a:endParaRPr>
          </a:p>
        </p:txBody>
      </p:sp>
      <p:sp>
        <p:nvSpPr>
          <p:cNvPr id="40963"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fld id="{F3A9EF56-3223-426C-B651-E876E297EDD5}" type="slidenum">
              <a:rPr lang="en-US" altLang="es-ES" sz="1000" smtClean="0">
                <a:solidFill>
                  <a:srgbClr val="898989"/>
                </a:solidFill>
                <a:latin typeface="Verdana" pitchFamily="34" charset="0"/>
              </a:rPr>
              <a:pPr eaLnBrk="1" hangingPunct="1">
                <a:spcBef>
                  <a:spcPct val="0"/>
                </a:spcBef>
                <a:buFontTx/>
                <a:buNone/>
              </a:pPr>
              <a:t>13</a:t>
            </a:fld>
            <a:endParaRPr lang="en-US" altLang="es-ES" sz="1000" smtClean="0">
              <a:solidFill>
                <a:srgbClr val="898989"/>
              </a:solidFill>
              <a:latin typeface="Verdana" pitchFamily="34" charset="0"/>
            </a:endParaRPr>
          </a:p>
        </p:txBody>
      </p:sp>
      <p:pic>
        <p:nvPicPr>
          <p:cNvPr id="40964" name="Picture 6" descr="http://1.bp.blogspot.com/-1JFyM4VNenU/Tg-1yFy_pjI/AAAAAAAABT4/eJwZt_9LlBA/s1600/Equi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7561263"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9"/>
          <p:cNvSpPr>
            <a:spLocks noChangeArrowheads="1"/>
          </p:cNvSpPr>
          <p:nvPr/>
        </p:nvSpPr>
        <p:spPr bwMode="gray">
          <a:xfrm>
            <a:off x="755650" y="981075"/>
            <a:ext cx="7561263" cy="576263"/>
          </a:xfrm>
          <a:prstGeom prst="rect">
            <a:avLst/>
          </a:prstGeom>
          <a:solidFill>
            <a:srgbClr val="EAEAEA"/>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marL="92075" defTabSz="801688"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defTabSz="801688"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defTabSz="801688"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defTabSz="801688"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defTabSz="801688"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algn="ctr">
              <a:spcBef>
                <a:spcPct val="0"/>
              </a:spcBef>
              <a:buFontTx/>
              <a:buNone/>
            </a:pPr>
            <a:r>
              <a:rPr lang="es-CL" altLang="es-ES" sz="2400" noProof="1">
                <a:solidFill>
                  <a:srgbClr val="005FA1"/>
                </a:solidFill>
                <a:latin typeface="Verdana" pitchFamily="34" charset="0"/>
              </a:rPr>
              <a:t>¿</a:t>
            </a:r>
            <a:r>
              <a:rPr lang="es-CL" altLang="es-ES" sz="2400" noProof="1" smtClean="0">
                <a:solidFill>
                  <a:srgbClr val="005FA1"/>
                </a:solidFill>
                <a:latin typeface="Verdana" pitchFamily="34" charset="0"/>
              </a:rPr>
              <a:t>Cómo fortalecer el trabajo de internos?</a:t>
            </a:r>
            <a:endParaRPr lang="es-CL" altLang="es-ES" sz="2400" noProof="1">
              <a:solidFill>
                <a:srgbClr val="005FA1"/>
              </a:solidFill>
              <a:latin typeface="Verdana" pitchFamily="34" charset="0"/>
            </a:endParaRPr>
          </a:p>
        </p:txBody>
      </p:sp>
    </p:spTree>
    <p:extLst>
      <p:ext uri="{BB962C8B-B14F-4D97-AF65-F5344CB8AC3E}">
        <p14:creationId xmlns:p14="http://schemas.microsoft.com/office/powerpoint/2010/main" val="25292755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9"/>
          <p:cNvSpPr>
            <a:spLocks noGrp="1"/>
          </p:cNvSpPr>
          <p:nvPr>
            <p:ph type="sldNum" sz="quarter" idx="11"/>
          </p:nvPr>
        </p:nvSpPr>
        <p:spPr bwMode="auto">
          <a:noFill/>
          <a:ln>
            <a:miter lim="800000"/>
            <a:headEnd/>
            <a:tailEnd/>
          </a:ln>
        </p:spPr>
        <p:txBody>
          <a:bodyPr/>
          <a:lstStyle/>
          <a:p>
            <a:fld id="{D6565D4B-6CB0-4DC3-887F-C30932373D1E}" type="slidenum">
              <a:rPr lang="en-US" smtClean="0">
                <a:ea typeface="ヒラギノ角ゴ Pro W3"/>
                <a:cs typeface="ヒラギノ角ゴ Pro W3"/>
              </a:rPr>
              <a:pPr/>
              <a:t>14</a:t>
            </a:fld>
            <a:endParaRPr lang="en-US" smtClean="0">
              <a:ea typeface="ヒラギノ角ゴ Pro W3"/>
              <a:cs typeface="ヒラギノ角ゴ Pro W3"/>
            </a:endParaRPr>
          </a:p>
        </p:txBody>
      </p:sp>
      <p:sp>
        <p:nvSpPr>
          <p:cNvPr id="45059" name="Footer Placeholder 10"/>
          <p:cNvSpPr>
            <a:spLocks noGrp="1"/>
          </p:cNvSpPr>
          <p:nvPr>
            <p:ph type="ftr" sz="quarter" idx="10"/>
          </p:nvPr>
        </p:nvSpPr>
        <p:spPr bwMode="auto">
          <a:noFill/>
          <a:ln>
            <a:miter lim="800000"/>
            <a:headEnd/>
            <a:tailEnd/>
          </a:ln>
        </p:spPr>
        <p:txBody>
          <a:bodyPr/>
          <a:lstStyle/>
          <a:p>
            <a:r>
              <a:rPr lang="en-US" smtClean="0">
                <a:latin typeface="Verdana" pitchFamily="34" charset="0"/>
                <a:ea typeface="ヒラギノ角ゴ Pro W3"/>
                <a:cs typeface="ヒラギノ角ゴ Pro W3"/>
              </a:rPr>
              <a:t>Gobierno de Chile |Ministerio de Justicia</a:t>
            </a:r>
          </a:p>
        </p:txBody>
      </p:sp>
      <p:sp>
        <p:nvSpPr>
          <p:cNvPr id="45060" name="AutoShape 4" descr="data:image/jpeg;base64,/9j/4AAQSkZJRgABAQAAAQABAAD/2wCEAAkGBhEGDxQUBw8TDhIQERIUExAQEBUPEA8QExAWFxYRFBIjGyceGhkkJRQVIS8hLygpLS4wFSAyNTAqNSYrLDUBCQoKBQUFDQUFDSkYEhgpKSkpKSkpKSkpKSkpKSkpKSkpKSkpKSkpKSkpKSkpKSkpKSkpKSkpKSkpKSkpKSkpKf/AABEIANQA7QMBIgACEQEDEQH/xAAcAAEAAgMBAQEAAAAAAAAAAAAABwgBBQYEAgP/xAA/EAACAQMBBQUFAwoGAwAAAAAAAQIDBBEFBgcSITEIE0FRYSIycYGRFIKhI0JSYnKSorGywiQzo+Hw8RVUc//EABQBAQAAAAAAAAAAAAAAAAAAAAD/xAAUEQEAAAAAAAAAAAAAAAAAAAAA/9oADAMBAAIRAxEAPwCcQAAAAAAAAAAANVtLtPbbJW7r6vUVOC5JdZ1JvpCEfGX/AG8IDY3FxC0hKdxJU4QTlKcmoxjFLLbfgiMdc7Qmnac5R06nWvJReFKKjSozx4qbfFj7pEW8DejdbdTcZydC1T9i2i+Tx0lUf58vwXgjiwJS1ztC6jqGVpdOlZxa5NLvqq+/L2f4Tjqm8PVarblqd3l+VxOK+ieEc8ANrdbVX1683V7c1H+vcVJf3Gz07efq2lQ4LXUKyisYU3GthLok5JtL0OXAE8bud/DvaiobXuMHJpU7qMeGLk3jhqxXJdfeWEvHzJqTz0KOkh7Bb5bzZJwp3zd3aQjw9y+FVKcc8nTqYzyz7reMcuXIC0ANfoOu0NpbaFxpk+OlVWU+jTXJxkvCSeU0bAAAAAAAADIAGMmQAAAAAAAAAAAAADE5KCbm0kllt8kkvFsqXvO2wnthqNWfecdClOVO3in7CpRljjivOWOJvrzXkixm8/Vf/D6Pdzyk3QlTjxLOZVfyaSXn7TKigAAAAAAAAAABN3Z02rjRdaxuJYlUk69HPSTUEqkPjiMZY9JE6lJdOv6mlVoVbKbp1KU1OEk8NSi8ouPszrcdpLKhcUlhV6UZ8P6Mmvaj8mmvkBswAAAAAAAAAAAAAAAAAAAAAAAQ72jdoVbWtC0p+9Xqd7P0p0spL5yl/AV+Ji7SdDhvLWX6VvOP7tVv+8h0AAAAAAAAAAABbDc609Cs+7al7FTOPCXf1Mr5MqeWi3E1e80Oil+bUuF/rSl/cBIIAAAAAAAAAAAAAAAAAAAAAAAIV7S1txUbKp+jUrw/ejBr+hkDFlu0HaQr6OpVE+Klc0nBrwclKLz6Yb+eCtIAAAAAAAAAAAC025HSHpWi0XPObiVSu0/BTliOPRxhF/Mq0lkuls9GnC0oRs5QlCFGnCLpSU6eIQUfZkuTXIDYAAAAAAAAAAAAAAAAAAAAAAAAgztI681K2tKU2lwyr1YJ8pZlw08/DhqEHks9ozTJW+o0az9ytbKKflOlOXEvpOD+ZEwAAAAAAAAAAACf+zbqrr2t1Qm8qjVp1Ip+CqxaaXpmnn5kAFiOzno6tbCvXksSuK/Cn506McL+Kc/oBLYAAAAAAAAAAAAAAAAAAAAAAAOB317MPaPSZuhHiq2j7+GFmTjFNVIr7rbx5wRVovGV73k7krmhdVK+zNKNW3quVR0lOFOVu8NzWJNJw6tY6ZxjlkCIAAAAAAAAAD97KznqNWFK1jxVKs404RylxTnJRis/FoD06BoVbaW5p2+mw46lWWEvCK6ucn4RSy2/QuBs1oFPZezo21n7lGCjno5ybzKb9ZNyfzOQ3U7rFsHCVW/nGrd1oqMnD3KNPOe7g+ry0m3y6JLplyEAAAAAAAAAAAAAAAAAAAAAAAAAMSXEsPnnwMgCnG22gS2Y1G4t6keFU6suDHNOlL2qbT/ZcTRk5dpDQIRVtd0o4nKUqFRrpJKLnTz6rE/+Ig0AAAAAAHV7qqUa2t2Sq9O/T+9GMpR/FI5Q6bdpUdPWbFx/9qkvlKWH/MC3oAAAAAAAAAAAAAAAAAAAAAAAMPmZAAAACOt/Vh9s0ScuHidCtRqL9X2u7b+lR/UrCW+3lW6utGvlLwtasumecI8a/pKhMDAAAAAAbvYm5+x6nZzbwo3du2/Jd9FN/Rs0h90KroyjKPWMk18U8gXgQPNp1zG9o06lFpxqU4Ti48k1OKkmvTmekAAAAAAAAAAAAAAAAAAAAAAAAAD5qVFSTdRqKSy23hJLxbI12036WWzuYaPjUK3nTmvs8P2qqzxP0WfigOr2+1Gjp2mXX2+pCmp21eEVOSXeTlRklCK/Obz0Kem92x2wuNtbqVfUXjwp0k24UafhCP8ANvxZogAAAAAAAAJw3S74bbR7J2201V0vsy/IVOCVTvKTf+VhJvij4eGGvIk7ZzeNpu1c3DSbuM6nhTmpUqkuWcwjJJy+WSoJ+lCvK2kpUJOEoNSjKLcZRknlNNc0wLvggbZHtESto06W01B1eFcMrqlJd414SlSxhvzaa+BMmmbVWWswjPT7ujVU8cOKseLn4OGeJP0ayBtQAAAAAGG/Jf7GQAAAAAADidsd7mn7HydOtUdxXj1oUMSlF+U5+7H4Zz6EObQb+9T1ZtadKFjTzyVKKnUx+tUknz+CQFmT4q140FmtJQS6uTUUvmymlxtVe3U3Ove3Epy6ydeplry69PQ19e6nc47+cp46ccnLHwyBbfWt5ml6Cv8AGX1JvHuUpd/N+nDDOPngj7aHtH0aacdnrSdSXNKpcNU4J+fdpty+sSBAB0O0e32obV8tXu51IZz3UcU6Pp+TjhP4vLOeAAAAAAAAAAAAAAABnJgAbfS9rb7RZJ6deV6WPCNWXDjycc4a+R2+idoHU9NXDfqjerPvVId3Ux5cUcL6pkYgCdrftLQePtOmyXm4XKl9E6a/mb2y7Q2l3GPtELmg314qUZxXrmMm/wACtgAudoe1NntJCM9IuadZSzhRliax1zTeJLHqvE2pSK1u52M4ztJypTg8xnCThOL81Jc0Thu237Ku4W21zxJ4jC96KT8FWXh+39UubAm0BPPQACNd+O21XZWyhS0yo6Ve7lKPHHlOnRglxyi/CTcorPq8cySisO/TaZa9qsqdDnTso9zn9KrxN1X8n7P3AI7cuJ5lzb8TAAAAAAAAAAAAAAAAAAAAAAAAAAAAAAAAAAFr9z+vPX9Gt5Vuc6KdCT657n2Yv4uPAdoQp2atR4qV5QlL3Z0asY/txlGTX7kPwJrA1G12uLZqwuLh83RoylFedTpBfOTiU2rVpXEnKq3KUm5Sk+bcm8tssX2h9cdhptOhT63dZcX/AM6OJtfvd2VxAAAAAAAAAAAAAAAAAAAAAAAAAAAAAAAAAAACTOz9qf2HWO7k+Vzb1YJecoYqL8IS+pZcpnsnrz2YvqFzBcXcVFJx8ZQfKcV6uLkvmXHtLqN7ThUt3xQqQjOEl0lCUU0/o0BB3aR1ajXla0KU1KtS72dSMXl04zUFFS8m8N48l6ohI6PeNaKy1e8jGr3/APiakuPOec3xOLfnHi4X6xZzgAAAAAAAAAAAAAAAAAAAAAAAAAAAAAAAAAAACzG4HV3qOkd3Ntu1r1Kazz9iWKkcenttfIrOWQ7O9ejPSqkbf/NhczdZePtRjwS+GI4+MWBAe1MeC/ukvC6uFz9K0jVgAAAAAAAAAAAAAAAAAAAAAAAAAAAAAAAAAAAAOp2K20vNk1VWjVlSVVwc806dTLjxY96Lx1YAH//Z"/>
          <p:cNvSpPr>
            <a:spLocks noChangeAspect="1" noChangeArrowheads="1"/>
          </p:cNvSpPr>
          <p:nvPr/>
        </p:nvSpPr>
        <p:spPr bwMode="auto">
          <a:xfrm>
            <a:off x="63500" y="-977900"/>
            <a:ext cx="2257425" cy="2019300"/>
          </a:xfrm>
          <a:prstGeom prst="rect">
            <a:avLst/>
          </a:prstGeom>
          <a:noFill/>
          <a:ln w="9525">
            <a:noFill/>
            <a:miter lim="800000"/>
            <a:headEnd/>
            <a:tailEnd/>
          </a:ln>
        </p:spPr>
        <p:txBody>
          <a:bodyPr/>
          <a:lstStyle/>
          <a:p>
            <a:endParaRPr lang="es-CL"/>
          </a:p>
        </p:txBody>
      </p:sp>
      <p:sp>
        <p:nvSpPr>
          <p:cNvPr id="45061" name="Rectangle 7"/>
          <p:cNvSpPr>
            <a:spLocks noChangeArrowheads="1"/>
          </p:cNvSpPr>
          <p:nvPr/>
        </p:nvSpPr>
        <p:spPr bwMode="auto">
          <a:xfrm>
            <a:off x="683568" y="1340768"/>
            <a:ext cx="7776220" cy="3477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800100" lvl="1" indent="-342900" algn="just">
              <a:buSzPct val="90000"/>
              <a:buFont typeface="Wingdings" pitchFamily="2" charset="2"/>
              <a:buChar char="q"/>
            </a:pPr>
            <a:r>
              <a:rPr lang="es-CL" sz="2200" dirty="0" smtClean="0">
                <a:latin typeface="Calibri" pitchFamily="34" charset="0"/>
              </a:rPr>
              <a:t>El trabajo de las personas privadas de libertad se sostiene en </a:t>
            </a:r>
            <a:r>
              <a:rPr lang="es-CL" sz="2200" b="1" i="1" dirty="0" smtClean="0">
                <a:latin typeface="Calibri" pitchFamily="34" charset="0"/>
              </a:rPr>
              <a:t>dos grandes ejes</a:t>
            </a:r>
            <a:r>
              <a:rPr lang="es-CL" sz="2200" dirty="0" smtClean="0">
                <a:latin typeface="Calibri" pitchFamily="34" charset="0"/>
              </a:rPr>
              <a:t> de acción que favorecen sus procesos de reinserción sociolaboral</a:t>
            </a:r>
            <a:endParaRPr lang="es-CL" sz="2200" dirty="0">
              <a:latin typeface="Calibri" pitchFamily="34" charset="0"/>
            </a:endParaRPr>
          </a:p>
          <a:p>
            <a:pPr marL="800100" lvl="1" indent="-342900" algn="just">
              <a:buSzPct val="90000"/>
              <a:buFont typeface="Wingdings" pitchFamily="2" charset="2"/>
              <a:buChar char="q"/>
            </a:pPr>
            <a:r>
              <a:rPr lang="es-CL" sz="2200" b="1" i="1" dirty="0" smtClean="0">
                <a:latin typeface="Calibri" pitchFamily="34" charset="0"/>
              </a:rPr>
              <a:t>El eje institucional </a:t>
            </a:r>
            <a:r>
              <a:rPr lang="es-CL" sz="2200" dirty="0" smtClean="0">
                <a:latin typeface="Calibri" pitchFamily="34" charset="0"/>
              </a:rPr>
              <a:t>que se expresa en los modelos de los Centros de Educación y Trabajo, enmarcado en un contexto principalmente formativo, CET Cerrados y CET Semiabiertos</a:t>
            </a:r>
          </a:p>
          <a:p>
            <a:pPr marL="800100" lvl="1" indent="-342900" algn="just">
              <a:buSzPct val="90000"/>
              <a:buFont typeface="Wingdings" pitchFamily="2" charset="2"/>
              <a:buChar char="q"/>
            </a:pPr>
            <a:r>
              <a:rPr lang="es-CL" sz="2200" b="1" i="1" dirty="0" smtClean="0">
                <a:latin typeface="Calibri" pitchFamily="34" charset="0"/>
              </a:rPr>
              <a:t>El eje de colaboración pública privada </a:t>
            </a:r>
            <a:r>
              <a:rPr lang="es-CL" sz="2200" dirty="0" smtClean="0">
                <a:latin typeface="Calibri" pitchFamily="34" charset="0"/>
              </a:rPr>
              <a:t>que se concreta en las ofertas formativas y laborales que provienen de las empresas privadas, preferentemente en el marco del Código del Trabajo del Estado de Chile. </a:t>
            </a:r>
            <a:endParaRPr lang="es-CL" sz="2200" dirty="0">
              <a:latin typeface="Calibri" pitchFamily="34" charset="0"/>
            </a:endParaRPr>
          </a:p>
        </p:txBody>
      </p:sp>
      <p:sp>
        <p:nvSpPr>
          <p:cNvPr id="13" name="10 Título"/>
          <p:cNvSpPr>
            <a:spLocks noGrp="1"/>
          </p:cNvSpPr>
          <p:nvPr>
            <p:ph type="title"/>
          </p:nvPr>
        </p:nvSpPr>
        <p:spPr>
          <a:xfrm>
            <a:off x="683568" y="333375"/>
            <a:ext cx="7633345" cy="935385"/>
          </a:xfrm>
        </p:spPr>
        <p:txBody>
          <a:bodyPr/>
          <a:lstStyle/>
          <a:p>
            <a:pPr algn="ctr">
              <a:defRPr/>
            </a:pPr>
            <a:r>
              <a:rPr lang="es-ES" sz="3200" dirty="0" smtClean="0">
                <a:latin typeface="+mj-lt"/>
              </a:rPr>
              <a:t>Ejes de Reinserción Sociolaboral</a:t>
            </a:r>
            <a:endParaRPr lang="es-CL" sz="32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093310170"/>
      </p:ext>
    </p:extLst>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9A529FE6-591C-4357-BFBD-492D2EBAF0F7}" type="slidenum">
              <a:rPr lang="en-US" sz="1000">
                <a:solidFill>
                  <a:srgbClr val="898989"/>
                </a:solidFill>
                <a:latin typeface="Verdana" pitchFamily="34" charset="0"/>
              </a:rPr>
              <a:pPr eaLnBrk="1" hangingPunct="1"/>
              <a:t>15</a:t>
            </a:fld>
            <a:endParaRPr lang="en-US" sz="1000" dirty="0">
              <a:solidFill>
                <a:srgbClr val="898989"/>
              </a:solidFill>
              <a:latin typeface="Verdana" pitchFamily="34" charset="0"/>
            </a:endParaRPr>
          </a:p>
        </p:txBody>
      </p:sp>
      <p:sp>
        <p:nvSpPr>
          <p:cNvPr id="32773" name="Footer Placeholder 10"/>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CL" sz="900" dirty="0" smtClean="0">
                <a:solidFill>
                  <a:srgbClr val="898989"/>
                </a:solidFill>
                <a:latin typeface="Verdana" pitchFamily="34" charset="0"/>
              </a:rPr>
              <a:t>Gobierno de Chile | Ministerio de Justicia </a:t>
            </a:r>
            <a:endParaRPr lang="en-US" sz="900" dirty="0">
              <a:solidFill>
                <a:srgbClr val="898989"/>
              </a:solidFill>
              <a:latin typeface="Verdana" pitchFamily="34" charset="0"/>
            </a:endParaRPr>
          </a:p>
        </p:txBody>
      </p:sp>
      <p:sp>
        <p:nvSpPr>
          <p:cNvPr id="6" name="AutoShape 76"/>
          <p:cNvSpPr>
            <a:spLocks noChangeAspect="1" noChangeArrowheads="1" noTextEdit="1"/>
          </p:cNvSpPr>
          <p:nvPr/>
        </p:nvSpPr>
        <p:spPr bwMode="auto">
          <a:xfrm>
            <a:off x="468313" y="1323429"/>
            <a:ext cx="8090315" cy="4854902"/>
          </a:xfrm>
          <a:prstGeom prst="rect">
            <a:avLst/>
          </a:prstGeom>
          <a:noFill/>
          <a:ln w="9525">
            <a:noFill/>
            <a:miter lim="800000"/>
            <a:headEnd/>
            <a:tailEnd/>
          </a:ln>
        </p:spPr>
        <p:txBody>
          <a:bodyPr/>
          <a:lstStyle/>
          <a:p>
            <a:endParaRPr lang="es-ES">
              <a:solidFill>
                <a:srgbClr val="586464"/>
              </a:solidFill>
              <a:latin typeface="Verdana" pitchFamily="34" charset="0"/>
              <a:ea typeface="Verdana" pitchFamily="34" charset="0"/>
              <a:cs typeface="Verdana" pitchFamily="34" charset="0"/>
            </a:endParaRPr>
          </a:p>
        </p:txBody>
      </p:sp>
      <p:grpSp>
        <p:nvGrpSpPr>
          <p:cNvPr id="2" name="Group 2"/>
          <p:cNvGrpSpPr>
            <a:grpSpLocks/>
          </p:cNvGrpSpPr>
          <p:nvPr/>
        </p:nvGrpSpPr>
        <p:grpSpPr bwMode="auto">
          <a:xfrm>
            <a:off x="5292080" y="4464299"/>
            <a:ext cx="3233581" cy="963412"/>
            <a:chOff x="0" y="2086"/>
            <a:chExt cx="5760" cy="1056"/>
          </a:xfrm>
        </p:grpSpPr>
        <p:sp>
          <p:nvSpPr>
            <p:cNvPr id="8"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s-ES">
                <a:solidFill>
                  <a:srgbClr val="586464"/>
                </a:solidFill>
                <a:latin typeface="Verdana" pitchFamily="34" charset="0"/>
                <a:ea typeface="Verdana" pitchFamily="34" charset="0"/>
                <a:cs typeface="Verdana" pitchFamily="34" charset="0"/>
              </a:endParaRPr>
            </a:p>
          </p:txBody>
        </p:sp>
        <p:sp>
          <p:nvSpPr>
            <p:cNvPr id="9" name="Rectangle 4"/>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s-ES">
                <a:solidFill>
                  <a:srgbClr val="586464"/>
                </a:solidFill>
                <a:latin typeface="Verdana" pitchFamily="34" charset="0"/>
                <a:ea typeface="Verdana" pitchFamily="34" charset="0"/>
                <a:cs typeface="Verdana" pitchFamily="34" charset="0"/>
              </a:endParaRPr>
            </a:p>
          </p:txBody>
        </p:sp>
      </p:grpSp>
      <p:sp>
        <p:nvSpPr>
          <p:cNvPr id="10" name="Freeform 26"/>
          <p:cNvSpPr>
            <a:spLocks/>
          </p:cNvSpPr>
          <p:nvPr/>
        </p:nvSpPr>
        <p:spPr bwMode="gray">
          <a:xfrm>
            <a:off x="3689995" y="3934145"/>
            <a:ext cx="1512168" cy="1112150"/>
          </a:xfrm>
          <a:custGeom>
            <a:avLst/>
            <a:gdLst/>
            <a:ahLst/>
            <a:cxnLst>
              <a:cxn ang="0">
                <a:pos x="679" y="119"/>
              </a:cxn>
              <a:cxn ang="0">
                <a:pos x="463" y="0"/>
              </a:cxn>
              <a:cxn ang="0">
                <a:pos x="246" y="119"/>
              </a:cxn>
              <a:cxn ang="0">
                <a:pos x="333" y="119"/>
              </a:cxn>
              <a:cxn ang="0">
                <a:pos x="329" y="144"/>
              </a:cxn>
              <a:cxn ang="0">
                <a:pos x="0" y="247"/>
              </a:cxn>
              <a:cxn ang="0">
                <a:pos x="0" y="553"/>
              </a:cxn>
              <a:cxn ang="0">
                <a:pos x="592" y="203"/>
              </a:cxn>
              <a:cxn ang="0">
                <a:pos x="598" y="149"/>
              </a:cxn>
              <a:cxn ang="0">
                <a:pos x="595" y="119"/>
              </a:cxn>
              <a:cxn ang="0">
                <a:pos x="679" y="119"/>
              </a:cxn>
            </a:cxnLst>
            <a:rect l="0" t="0" r="r" b="b"/>
            <a:pathLst>
              <a:path w="679" h="553">
                <a:moveTo>
                  <a:pt x="679" y="119"/>
                </a:moveTo>
                <a:cubicBezTo>
                  <a:pt x="463" y="0"/>
                  <a:pt x="463" y="0"/>
                  <a:pt x="463" y="0"/>
                </a:cubicBezTo>
                <a:cubicBezTo>
                  <a:pt x="246" y="119"/>
                  <a:pt x="246" y="119"/>
                  <a:pt x="246" y="119"/>
                </a:cubicBezTo>
                <a:cubicBezTo>
                  <a:pt x="333" y="119"/>
                  <a:pt x="333" y="119"/>
                  <a:pt x="333" y="119"/>
                </a:cubicBezTo>
                <a:cubicBezTo>
                  <a:pt x="329" y="144"/>
                  <a:pt x="329" y="144"/>
                  <a:pt x="329" y="144"/>
                </a:cubicBezTo>
                <a:cubicBezTo>
                  <a:pt x="300" y="229"/>
                  <a:pt x="125" y="247"/>
                  <a:pt x="0" y="247"/>
                </a:cubicBezTo>
                <a:cubicBezTo>
                  <a:pt x="0" y="553"/>
                  <a:pt x="0" y="553"/>
                  <a:pt x="0" y="553"/>
                </a:cubicBezTo>
                <a:cubicBezTo>
                  <a:pt x="243" y="553"/>
                  <a:pt x="545" y="408"/>
                  <a:pt x="592" y="203"/>
                </a:cubicBezTo>
                <a:cubicBezTo>
                  <a:pt x="596" y="186"/>
                  <a:pt x="598" y="167"/>
                  <a:pt x="598" y="149"/>
                </a:cubicBezTo>
                <a:cubicBezTo>
                  <a:pt x="595" y="119"/>
                  <a:pt x="595" y="119"/>
                  <a:pt x="595" y="119"/>
                </a:cubicBezTo>
                <a:lnTo>
                  <a:pt x="679" y="119"/>
                </a:lnTo>
                <a:close/>
              </a:path>
            </a:pathLst>
          </a:custGeom>
          <a:gradFill flip="none" rotWithShape="1">
            <a:gsLst>
              <a:gs pos="0">
                <a:srgbClr val="006CB7">
                  <a:shade val="30000"/>
                  <a:satMod val="115000"/>
                </a:srgbClr>
              </a:gs>
              <a:gs pos="50000">
                <a:srgbClr val="006CB7">
                  <a:shade val="67500"/>
                  <a:satMod val="115000"/>
                </a:srgbClr>
              </a:gs>
              <a:gs pos="100000">
                <a:srgbClr val="006CB7">
                  <a:shade val="100000"/>
                  <a:satMod val="115000"/>
                </a:srgbClr>
              </a:gs>
            </a:gsLst>
            <a:lin ang="10800000" scaled="1"/>
            <a:tileRect/>
          </a:gradFill>
          <a:ln w="9525" cap="flat" cmpd="sng">
            <a:noFill/>
            <a:prstDash val="solid"/>
            <a:round/>
            <a:headEnd type="none" w="med" len="med"/>
            <a:tailEnd type="none" w="med" len="med"/>
          </a:ln>
          <a:effectLst/>
        </p:spPr>
        <p:txBody>
          <a:bodyPr/>
          <a:lstStyle/>
          <a:p>
            <a:endParaRPr lang="es-ES">
              <a:solidFill>
                <a:srgbClr val="586464"/>
              </a:solidFill>
              <a:latin typeface="Verdana" pitchFamily="34" charset="0"/>
              <a:ea typeface="Verdana" pitchFamily="34" charset="0"/>
              <a:cs typeface="Verdana" pitchFamily="34" charset="0"/>
            </a:endParaRPr>
          </a:p>
        </p:txBody>
      </p:sp>
      <p:sp>
        <p:nvSpPr>
          <p:cNvPr id="11" name="Rectangle 17"/>
          <p:cNvSpPr>
            <a:spLocks noChangeArrowheads="1"/>
          </p:cNvSpPr>
          <p:nvPr/>
        </p:nvSpPr>
        <p:spPr bwMode="gray">
          <a:xfrm>
            <a:off x="672380" y="1633273"/>
            <a:ext cx="3029075" cy="360362"/>
          </a:xfrm>
          <a:prstGeom prst="rect">
            <a:avLst/>
          </a:prstGeom>
          <a:solidFill>
            <a:srgbClr val="006CB7"/>
          </a:soli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es-MX" sz="2000" b="1" noProof="1" smtClean="0">
                <a:solidFill>
                  <a:schemeClr val="bg1"/>
                </a:solidFill>
                <a:latin typeface="+mj-lt"/>
                <a:ea typeface="Verdana" pitchFamily="34" charset="0"/>
                <a:cs typeface="Verdana" pitchFamily="34" charset="0"/>
              </a:rPr>
              <a:t>CET</a:t>
            </a:r>
            <a:endParaRPr lang="es-ES" sz="2000" b="1" noProof="1">
              <a:solidFill>
                <a:schemeClr val="bg1"/>
              </a:solidFill>
              <a:latin typeface="+mj-lt"/>
              <a:ea typeface="Verdana" pitchFamily="34" charset="0"/>
              <a:cs typeface="Verdana" pitchFamily="34" charset="0"/>
            </a:endParaRPr>
          </a:p>
        </p:txBody>
      </p:sp>
      <p:sp>
        <p:nvSpPr>
          <p:cNvPr id="12" name="Rectangle 5"/>
          <p:cNvSpPr>
            <a:spLocks noChangeArrowheads="1"/>
          </p:cNvSpPr>
          <p:nvPr/>
        </p:nvSpPr>
        <p:spPr bwMode="gray">
          <a:xfrm>
            <a:off x="644946" y="1988221"/>
            <a:ext cx="3029075" cy="381704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gn="just">
              <a:lnSpc>
                <a:spcPct val="95000"/>
              </a:lnSpc>
              <a:spcAft>
                <a:spcPct val="40000"/>
              </a:spcAft>
              <a:buClr>
                <a:srgbClr val="292929"/>
              </a:buClr>
              <a:buFont typeface="Wingdings" pitchFamily="2" charset="2"/>
              <a:buChar char="§"/>
            </a:pPr>
            <a:r>
              <a:rPr lang="es-ES" sz="1400" noProof="1" smtClean="0">
                <a:solidFill>
                  <a:schemeClr val="tx1">
                    <a:lumMod val="75000"/>
                    <a:lumOff val="25000"/>
                  </a:schemeClr>
                </a:solidFill>
                <a:latin typeface="+mn-lt"/>
                <a:ea typeface="Verdana" pitchFamily="34" charset="0"/>
                <a:cs typeface="Verdana" pitchFamily="34" charset="0"/>
              </a:rPr>
              <a:t>Son Establecimientos Penitenciarios especiales, independientes y autónomos, donde los penados cumplen condena en un régimen basado en la autodisciplina y relaciones de confianza. </a:t>
            </a:r>
          </a:p>
          <a:p>
            <a:pPr marL="190500" indent="-190500" algn="just">
              <a:lnSpc>
                <a:spcPct val="95000"/>
              </a:lnSpc>
              <a:spcAft>
                <a:spcPct val="40000"/>
              </a:spcAft>
              <a:buClr>
                <a:srgbClr val="292929"/>
              </a:buClr>
              <a:buFont typeface="Wingdings" pitchFamily="2" charset="2"/>
              <a:buChar char="§"/>
            </a:pPr>
            <a:r>
              <a:rPr lang="es-CL" sz="1400" noProof="1">
                <a:solidFill>
                  <a:schemeClr val="tx1">
                    <a:lumMod val="75000"/>
                    <a:lumOff val="25000"/>
                  </a:schemeClr>
                </a:solidFill>
                <a:latin typeface="+mn-lt"/>
                <a:ea typeface="Verdana" pitchFamily="34" charset="0"/>
                <a:cs typeface="Verdana" pitchFamily="34" charset="0"/>
              </a:rPr>
              <a:t>Su objetivo principal será contribuir al proceso de reinserción social de las personas condenadas, proporcionando o facilitándoles, trabajo regular y remunerado, capacitación o formación laboral, intervención psicosocial y educación, que sean necesarios para tal propósito.</a:t>
            </a:r>
          </a:p>
        </p:txBody>
      </p:sp>
      <p:sp>
        <p:nvSpPr>
          <p:cNvPr id="13" name="Rectangle 19"/>
          <p:cNvSpPr>
            <a:spLocks noChangeArrowheads="1"/>
          </p:cNvSpPr>
          <p:nvPr/>
        </p:nvSpPr>
        <p:spPr bwMode="gray">
          <a:xfrm>
            <a:off x="5292080" y="4283439"/>
            <a:ext cx="3266548" cy="911019"/>
          </a:xfrm>
          <a:prstGeom prst="rect">
            <a:avLst/>
          </a:prstGeom>
          <a:noFill/>
          <a:ln w="9525">
            <a:noFill/>
            <a:miter lim="800000"/>
            <a:headEnd/>
            <a:tailEnd/>
          </a:ln>
          <a:effectLst/>
        </p:spPr>
        <p:txBody>
          <a:bodyPr wrap="square">
            <a:spAutoFit/>
          </a:bodyPr>
          <a:lstStyle/>
          <a:p>
            <a:pPr marL="180975" indent="-180975" algn="just">
              <a:lnSpc>
                <a:spcPct val="95000"/>
              </a:lnSpc>
              <a:spcAft>
                <a:spcPct val="40000"/>
              </a:spcAft>
              <a:buClr>
                <a:srgbClr val="292929"/>
              </a:buClr>
              <a:buFont typeface="Wingdings" pitchFamily="2" charset="2"/>
              <a:buChar char="§"/>
            </a:pPr>
            <a:r>
              <a:rPr lang="es-ES" sz="1400" noProof="1" smtClean="0">
                <a:solidFill>
                  <a:srgbClr val="FF0000"/>
                </a:solidFill>
                <a:latin typeface="+mn-lt"/>
                <a:ea typeface="Verdana" pitchFamily="34" charset="0"/>
                <a:cs typeface="Verdana" pitchFamily="34" charset="0"/>
              </a:rPr>
              <a:t>Existen 21 CET Semiabiertos </a:t>
            </a:r>
            <a:r>
              <a:rPr lang="es-ES" sz="1400" noProof="1" smtClean="0">
                <a:solidFill>
                  <a:schemeClr val="tx1">
                    <a:lumMod val="75000"/>
                    <a:lumOff val="25000"/>
                  </a:schemeClr>
                </a:solidFill>
                <a:latin typeface="+mn-lt"/>
                <a:ea typeface="Verdana" pitchFamily="34" charset="0"/>
                <a:cs typeface="Verdana" pitchFamily="34" charset="0"/>
              </a:rPr>
              <a:t>desde Arica a Punta Arenas, la cobertura de este programa alcanza a 11 de las 15 regiones del país.</a:t>
            </a:r>
          </a:p>
        </p:txBody>
      </p:sp>
      <p:pic>
        <p:nvPicPr>
          <p:cNvPr id="18" name="Picture 2" descr="D:\Memoria 2008\memoria2008\Fotos\DSC_84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02163" y="1661012"/>
            <a:ext cx="3394759" cy="2560243"/>
          </a:xfrm>
          <a:prstGeom prst="rect">
            <a:avLst/>
          </a:prstGeom>
          <a:gradFill>
            <a:gsLst>
              <a:gs pos="48000">
                <a:schemeClr val="bg1">
                  <a:lumMod val="95000"/>
                </a:schemeClr>
              </a:gs>
              <a:gs pos="100000">
                <a:schemeClr val="bg1">
                  <a:lumMod val="75000"/>
                </a:schemeClr>
              </a:gs>
            </a:gsLst>
            <a:lin ang="5400000" scaled="0"/>
          </a:gradFill>
          <a:ln w="19050">
            <a:solidFill>
              <a:schemeClr val="bg1"/>
            </a:solidFill>
          </a:ln>
          <a:effectLst>
            <a:outerShdw blurRad="101600" algn="ctr" rotWithShape="0">
              <a:prstClr val="black">
                <a:alpha val="50000"/>
              </a:prstClr>
            </a:outerShdw>
          </a:effectLst>
        </p:spPr>
      </p:pic>
      <p:sp>
        <p:nvSpPr>
          <p:cNvPr id="19" name="10 Título"/>
          <p:cNvSpPr>
            <a:spLocks noGrp="1"/>
          </p:cNvSpPr>
          <p:nvPr>
            <p:ph type="title"/>
          </p:nvPr>
        </p:nvSpPr>
        <p:spPr>
          <a:xfrm>
            <a:off x="611559" y="333375"/>
            <a:ext cx="7705353" cy="1143000"/>
          </a:xfrm>
        </p:spPr>
        <p:txBody>
          <a:bodyPr/>
          <a:lstStyle/>
          <a:p>
            <a:pPr algn="ctr">
              <a:defRPr/>
            </a:pPr>
            <a:r>
              <a:rPr lang="es-ES" sz="3200" dirty="0" smtClean="0">
                <a:latin typeface="+mj-lt"/>
              </a:rPr>
              <a:t>Eje Institucional:</a:t>
            </a:r>
            <a:br>
              <a:rPr lang="es-ES" sz="3200" dirty="0" smtClean="0">
                <a:latin typeface="+mj-lt"/>
              </a:rPr>
            </a:br>
            <a:r>
              <a:rPr lang="es-ES" sz="3200" dirty="0" smtClean="0">
                <a:latin typeface="+mj-lt"/>
              </a:rPr>
              <a:t>Centros de Educación y Trabajo Semiabiertos</a:t>
            </a:r>
            <a:endParaRPr lang="es-CL" sz="32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44625097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9A529FE6-591C-4357-BFBD-492D2EBAF0F7}" type="slidenum">
              <a:rPr lang="en-US" sz="1000">
                <a:solidFill>
                  <a:srgbClr val="898989"/>
                </a:solidFill>
                <a:latin typeface="Verdana" pitchFamily="34" charset="0"/>
              </a:rPr>
              <a:pPr eaLnBrk="1" hangingPunct="1"/>
              <a:t>16</a:t>
            </a:fld>
            <a:endParaRPr lang="en-US" sz="1000" dirty="0">
              <a:solidFill>
                <a:srgbClr val="898989"/>
              </a:solidFill>
              <a:latin typeface="Verdana" pitchFamily="34" charset="0"/>
            </a:endParaRPr>
          </a:p>
        </p:txBody>
      </p:sp>
      <p:sp>
        <p:nvSpPr>
          <p:cNvPr id="32773" name="Footer Placeholder 10"/>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CL" sz="900" dirty="0" smtClean="0">
                <a:solidFill>
                  <a:srgbClr val="898989"/>
                </a:solidFill>
                <a:latin typeface="Verdana" pitchFamily="34" charset="0"/>
              </a:rPr>
              <a:t>Gobierno de Chile | Ministerio de Justicia </a:t>
            </a:r>
            <a:endParaRPr lang="en-US" sz="900" dirty="0">
              <a:solidFill>
                <a:srgbClr val="898989"/>
              </a:solidFill>
              <a:latin typeface="Verdana" pitchFamily="34" charset="0"/>
            </a:endParaRPr>
          </a:p>
        </p:txBody>
      </p:sp>
      <p:sp>
        <p:nvSpPr>
          <p:cNvPr id="6" name="AutoShape 76"/>
          <p:cNvSpPr>
            <a:spLocks noChangeAspect="1" noChangeArrowheads="1" noTextEdit="1"/>
          </p:cNvSpPr>
          <p:nvPr/>
        </p:nvSpPr>
        <p:spPr bwMode="auto">
          <a:xfrm>
            <a:off x="468313" y="1323429"/>
            <a:ext cx="8068607" cy="4841875"/>
          </a:xfrm>
          <a:prstGeom prst="rect">
            <a:avLst/>
          </a:prstGeom>
          <a:noFill/>
          <a:ln w="9525">
            <a:noFill/>
            <a:miter lim="800000"/>
            <a:headEnd/>
            <a:tailEnd/>
          </a:ln>
        </p:spPr>
        <p:txBody>
          <a:bodyPr/>
          <a:lstStyle/>
          <a:p>
            <a:endParaRPr lang="es-ES">
              <a:solidFill>
                <a:srgbClr val="586464"/>
              </a:solidFill>
              <a:latin typeface="Verdana" pitchFamily="34" charset="0"/>
              <a:ea typeface="Verdana" pitchFamily="34" charset="0"/>
              <a:cs typeface="Verdana" pitchFamily="34" charset="0"/>
            </a:endParaRPr>
          </a:p>
        </p:txBody>
      </p:sp>
      <p:grpSp>
        <p:nvGrpSpPr>
          <p:cNvPr id="2" name="Group 2"/>
          <p:cNvGrpSpPr>
            <a:grpSpLocks/>
          </p:cNvGrpSpPr>
          <p:nvPr/>
        </p:nvGrpSpPr>
        <p:grpSpPr bwMode="auto">
          <a:xfrm>
            <a:off x="5148064" y="4009490"/>
            <a:ext cx="3388855" cy="1189460"/>
            <a:chOff x="0" y="2086"/>
            <a:chExt cx="5760" cy="1056"/>
          </a:xfrm>
        </p:grpSpPr>
        <p:sp>
          <p:nvSpPr>
            <p:cNvPr id="8"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s-ES">
                <a:solidFill>
                  <a:srgbClr val="586464"/>
                </a:solidFill>
                <a:latin typeface="Verdana" pitchFamily="34" charset="0"/>
                <a:ea typeface="Verdana" pitchFamily="34" charset="0"/>
                <a:cs typeface="Verdana" pitchFamily="34" charset="0"/>
              </a:endParaRPr>
            </a:p>
          </p:txBody>
        </p:sp>
        <p:sp>
          <p:nvSpPr>
            <p:cNvPr id="9" name="Rectangle 4"/>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s-ES">
                <a:solidFill>
                  <a:srgbClr val="586464"/>
                </a:solidFill>
                <a:latin typeface="Verdana" pitchFamily="34" charset="0"/>
                <a:ea typeface="Verdana" pitchFamily="34" charset="0"/>
                <a:cs typeface="Verdana" pitchFamily="34" charset="0"/>
              </a:endParaRPr>
            </a:p>
          </p:txBody>
        </p:sp>
      </p:grpSp>
      <p:sp>
        <p:nvSpPr>
          <p:cNvPr id="10" name="Freeform 26"/>
          <p:cNvSpPr>
            <a:spLocks/>
          </p:cNvSpPr>
          <p:nvPr/>
        </p:nvSpPr>
        <p:spPr bwMode="gray">
          <a:xfrm>
            <a:off x="3707905" y="3579266"/>
            <a:ext cx="1440160" cy="1268810"/>
          </a:xfrm>
          <a:custGeom>
            <a:avLst/>
            <a:gdLst/>
            <a:ahLst/>
            <a:cxnLst>
              <a:cxn ang="0">
                <a:pos x="679" y="119"/>
              </a:cxn>
              <a:cxn ang="0">
                <a:pos x="463" y="0"/>
              </a:cxn>
              <a:cxn ang="0">
                <a:pos x="246" y="119"/>
              </a:cxn>
              <a:cxn ang="0">
                <a:pos x="333" y="119"/>
              </a:cxn>
              <a:cxn ang="0">
                <a:pos x="329" y="144"/>
              </a:cxn>
              <a:cxn ang="0">
                <a:pos x="0" y="247"/>
              </a:cxn>
              <a:cxn ang="0">
                <a:pos x="0" y="553"/>
              </a:cxn>
              <a:cxn ang="0">
                <a:pos x="592" y="203"/>
              </a:cxn>
              <a:cxn ang="0">
                <a:pos x="598" y="149"/>
              </a:cxn>
              <a:cxn ang="0">
                <a:pos x="595" y="119"/>
              </a:cxn>
              <a:cxn ang="0">
                <a:pos x="679" y="119"/>
              </a:cxn>
            </a:cxnLst>
            <a:rect l="0" t="0" r="r" b="b"/>
            <a:pathLst>
              <a:path w="679" h="553">
                <a:moveTo>
                  <a:pt x="679" y="119"/>
                </a:moveTo>
                <a:cubicBezTo>
                  <a:pt x="463" y="0"/>
                  <a:pt x="463" y="0"/>
                  <a:pt x="463" y="0"/>
                </a:cubicBezTo>
                <a:cubicBezTo>
                  <a:pt x="246" y="119"/>
                  <a:pt x="246" y="119"/>
                  <a:pt x="246" y="119"/>
                </a:cubicBezTo>
                <a:cubicBezTo>
                  <a:pt x="333" y="119"/>
                  <a:pt x="333" y="119"/>
                  <a:pt x="333" y="119"/>
                </a:cubicBezTo>
                <a:cubicBezTo>
                  <a:pt x="329" y="144"/>
                  <a:pt x="329" y="144"/>
                  <a:pt x="329" y="144"/>
                </a:cubicBezTo>
                <a:cubicBezTo>
                  <a:pt x="300" y="229"/>
                  <a:pt x="125" y="247"/>
                  <a:pt x="0" y="247"/>
                </a:cubicBezTo>
                <a:cubicBezTo>
                  <a:pt x="0" y="553"/>
                  <a:pt x="0" y="553"/>
                  <a:pt x="0" y="553"/>
                </a:cubicBezTo>
                <a:cubicBezTo>
                  <a:pt x="243" y="553"/>
                  <a:pt x="545" y="408"/>
                  <a:pt x="592" y="203"/>
                </a:cubicBezTo>
                <a:cubicBezTo>
                  <a:pt x="596" y="186"/>
                  <a:pt x="598" y="167"/>
                  <a:pt x="598" y="149"/>
                </a:cubicBezTo>
                <a:cubicBezTo>
                  <a:pt x="595" y="119"/>
                  <a:pt x="595" y="119"/>
                  <a:pt x="595" y="119"/>
                </a:cubicBezTo>
                <a:lnTo>
                  <a:pt x="679" y="119"/>
                </a:lnTo>
                <a:close/>
              </a:path>
            </a:pathLst>
          </a:custGeom>
          <a:gradFill flip="none" rotWithShape="1">
            <a:gsLst>
              <a:gs pos="0">
                <a:srgbClr val="006CB7">
                  <a:shade val="30000"/>
                  <a:satMod val="115000"/>
                </a:srgbClr>
              </a:gs>
              <a:gs pos="50000">
                <a:srgbClr val="006CB7">
                  <a:shade val="67500"/>
                  <a:satMod val="115000"/>
                </a:srgbClr>
              </a:gs>
              <a:gs pos="100000">
                <a:srgbClr val="006CB7">
                  <a:shade val="100000"/>
                  <a:satMod val="115000"/>
                </a:srgbClr>
              </a:gs>
            </a:gsLst>
            <a:lin ang="10800000" scaled="1"/>
            <a:tileRect/>
          </a:gradFill>
          <a:ln w="9525" cap="flat" cmpd="sng">
            <a:noFill/>
            <a:prstDash val="solid"/>
            <a:round/>
            <a:headEnd type="none" w="med" len="med"/>
            <a:tailEnd type="none" w="med" len="med"/>
          </a:ln>
          <a:effectLst/>
        </p:spPr>
        <p:txBody>
          <a:bodyPr/>
          <a:lstStyle/>
          <a:p>
            <a:endParaRPr lang="es-ES">
              <a:solidFill>
                <a:srgbClr val="586464"/>
              </a:solidFill>
              <a:latin typeface="Verdana" pitchFamily="34" charset="0"/>
              <a:ea typeface="Verdana" pitchFamily="34" charset="0"/>
              <a:cs typeface="Verdana" pitchFamily="34" charset="0"/>
            </a:endParaRPr>
          </a:p>
        </p:txBody>
      </p:sp>
      <p:sp>
        <p:nvSpPr>
          <p:cNvPr id="11" name="Rectangle 17"/>
          <p:cNvSpPr>
            <a:spLocks noChangeArrowheads="1"/>
          </p:cNvSpPr>
          <p:nvPr/>
        </p:nvSpPr>
        <p:spPr bwMode="gray">
          <a:xfrm>
            <a:off x="678829" y="1323429"/>
            <a:ext cx="3029075" cy="360362"/>
          </a:xfrm>
          <a:prstGeom prst="rect">
            <a:avLst/>
          </a:prstGeom>
          <a:solidFill>
            <a:srgbClr val="006CB7"/>
          </a:soli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es-MX" sz="2000" b="1" noProof="1" smtClean="0">
                <a:solidFill>
                  <a:schemeClr val="bg1"/>
                </a:solidFill>
                <a:latin typeface="+mj-lt"/>
                <a:ea typeface="Verdana" pitchFamily="34" charset="0"/>
                <a:cs typeface="Verdana" pitchFamily="34" charset="0"/>
              </a:rPr>
              <a:t>CET</a:t>
            </a:r>
            <a:endParaRPr lang="es-ES" sz="2000" b="1" noProof="1">
              <a:solidFill>
                <a:schemeClr val="bg1"/>
              </a:solidFill>
              <a:latin typeface="+mj-lt"/>
              <a:ea typeface="Verdana" pitchFamily="34" charset="0"/>
              <a:cs typeface="Verdana" pitchFamily="34" charset="0"/>
            </a:endParaRPr>
          </a:p>
        </p:txBody>
      </p:sp>
      <p:sp>
        <p:nvSpPr>
          <p:cNvPr id="12" name="Rectangle 5"/>
          <p:cNvSpPr>
            <a:spLocks noChangeArrowheads="1"/>
          </p:cNvSpPr>
          <p:nvPr/>
        </p:nvSpPr>
        <p:spPr bwMode="gray">
          <a:xfrm>
            <a:off x="678829" y="1699691"/>
            <a:ext cx="2957067" cy="367352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gn="just">
              <a:lnSpc>
                <a:spcPct val="95000"/>
              </a:lnSpc>
              <a:spcAft>
                <a:spcPct val="40000"/>
              </a:spcAft>
              <a:buClr>
                <a:srgbClr val="292929"/>
              </a:buClr>
              <a:buFont typeface="Wingdings" pitchFamily="2" charset="2"/>
              <a:buChar char="§"/>
            </a:pPr>
            <a:r>
              <a:rPr lang="es-CL" sz="1600" noProof="1" smtClean="0">
                <a:solidFill>
                  <a:schemeClr val="tx1">
                    <a:lumMod val="75000"/>
                    <a:lumOff val="25000"/>
                  </a:schemeClr>
                </a:solidFill>
                <a:latin typeface="+mn-lt"/>
                <a:ea typeface="Verdana" pitchFamily="34" charset="0"/>
                <a:cs typeface="Verdana" pitchFamily="34" charset="0"/>
              </a:rPr>
              <a:t>Los </a:t>
            </a:r>
            <a:r>
              <a:rPr lang="es-CL" sz="1600" noProof="1">
                <a:solidFill>
                  <a:schemeClr val="tx1">
                    <a:lumMod val="75000"/>
                    <a:lumOff val="25000"/>
                  </a:schemeClr>
                </a:solidFill>
                <a:latin typeface="+mn-lt"/>
                <a:ea typeface="Verdana" pitchFamily="34" charset="0"/>
                <a:cs typeface="Verdana" pitchFamily="34" charset="0"/>
              </a:rPr>
              <a:t>CET </a:t>
            </a:r>
            <a:r>
              <a:rPr lang="es-CL" sz="1600" noProof="1" smtClean="0">
                <a:solidFill>
                  <a:schemeClr val="tx1">
                    <a:lumMod val="75000"/>
                    <a:lumOff val="25000"/>
                  </a:schemeClr>
                </a:solidFill>
                <a:latin typeface="+mn-lt"/>
                <a:ea typeface="Verdana" pitchFamily="34" charset="0"/>
                <a:cs typeface="Verdana" pitchFamily="34" charset="0"/>
              </a:rPr>
              <a:t>deben constituirse </a:t>
            </a:r>
            <a:r>
              <a:rPr lang="es-CL" sz="1600" noProof="1">
                <a:solidFill>
                  <a:schemeClr val="tx1">
                    <a:lumMod val="75000"/>
                    <a:lumOff val="25000"/>
                  </a:schemeClr>
                </a:solidFill>
                <a:latin typeface="+mn-lt"/>
                <a:ea typeface="Verdana" pitchFamily="34" charset="0"/>
                <a:cs typeface="Verdana" pitchFamily="34" charset="0"/>
              </a:rPr>
              <a:t>en unidades de negocios con calidad social, lograr ser autosustentables  con capacidad de ampliación de cobertura, generando productos y servicios de excelencia, con el fin de contribuir que los beneficiarios alcancen mayores probabilidades de reinserción social y laboral.</a:t>
            </a:r>
          </a:p>
          <a:p>
            <a:pPr marL="190500" indent="-190500" algn="just">
              <a:lnSpc>
                <a:spcPct val="95000"/>
              </a:lnSpc>
              <a:spcAft>
                <a:spcPct val="40000"/>
              </a:spcAft>
              <a:buClr>
                <a:srgbClr val="292929"/>
              </a:buClr>
              <a:buFont typeface="Wingdings" pitchFamily="2" charset="2"/>
              <a:buChar char="§"/>
            </a:pPr>
            <a:endParaRPr lang="es-CL" sz="1400" noProof="1">
              <a:solidFill>
                <a:schemeClr val="tx1">
                  <a:lumMod val="75000"/>
                  <a:lumOff val="25000"/>
                </a:schemeClr>
              </a:solidFill>
              <a:latin typeface="Verdana" pitchFamily="34" charset="0"/>
              <a:ea typeface="Verdana" pitchFamily="34" charset="0"/>
              <a:cs typeface="Verdana" pitchFamily="34" charset="0"/>
            </a:endParaRPr>
          </a:p>
        </p:txBody>
      </p:sp>
      <p:sp>
        <p:nvSpPr>
          <p:cNvPr id="13" name="Rectangle 19"/>
          <p:cNvSpPr>
            <a:spLocks noChangeArrowheads="1"/>
          </p:cNvSpPr>
          <p:nvPr/>
        </p:nvSpPr>
        <p:spPr bwMode="gray">
          <a:xfrm>
            <a:off x="5148065" y="3870945"/>
            <a:ext cx="3407112" cy="1783565"/>
          </a:xfrm>
          <a:prstGeom prst="rect">
            <a:avLst/>
          </a:prstGeom>
          <a:noFill/>
          <a:ln w="9525">
            <a:noFill/>
            <a:miter lim="800000"/>
            <a:headEnd/>
            <a:tailEnd/>
          </a:ln>
          <a:effectLst/>
        </p:spPr>
        <p:txBody>
          <a:bodyPr wrap="square">
            <a:spAutoFit/>
          </a:bodyPr>
          <a:lstStyle/>
          <a:p>
            <a:pPr marL="180975" indent="-180975" algn="just">
              <a:lnSpc>
                <a:spcPct val="95000"/>
              </a:lnSpc>
              <a:spcAft>
                <a:spcPct val="40000"/>
              </a:spcAft>
              <a:buClr>
                <a:srgbClr val="292929"/>
              </a:buClr>
              <a:buFont typeface="Wingdings" pitchFamily="2" charset="2"/>
              <a:buChar char="§"/>
            </a:pPr>
            <a:r>
              <a:rPr lang="es-CL" sz="1400" noProof="1" smtClean="0">
                <a:solidFill>
                  <a:schemeClr val="tx1">
                    <a:lumMod val="75000"/>
                    <a:lumOff val="25000"/>
                  </a:schemeClr>
                </a:solidFill>
                <a:latin typeface="+mn-lt"/>
                <a:ea typeface="Verdana" pitchFamily="34" charset="0"/>
                <a:cs typeface="Verdana" pitchFamily="34" charset="0"/>
              </a:rPr>
              <a:t>Se encuentran en proyecto la creación de 3 nuevos CET Semiabiertos en regiones donde no se cuenta con el subsistema:</a:t>
            </a:r>
          </a:p>
          <a:p>
            <a:pPr marL="285750" indent="-285750" algn="just">
              <a:lnSpc>
                <a:spcPct val="95000"/>
              </a:lnSpc>
              <a:spcAft>
                <a:spcPct val="40000"/>
              </a:spcAft>
              <a:buClr>
                <a:srgbClr val="292929"/>
              </a:buClr>
              <a:buFont typeface="Arial" panose="020B0604020202020204" pitchFamily="34" charset="0"/>
              <a:buChar char="•"/>
            </a:pPr>
            <a:r>
              <a:rPr lang="es-CL" sz="1400" noProof="1">
                <a:solidFill>
                  <a:schemeClr val="tx1">
                    <a:lumMod val="75000"/>
                    <a:lumOff val="25000"/>
                  </a:schemeClr>
                </a:solidFill>
                <a:latin typeface="+mn-lt"/>
                <a:ea typeface="Verdana" pitchFamily="34" charset="0"/>
                <a:cs typeface="Verdana" pitchFamily="34" charset="0"/>
              </a:rPr>
              <a:t>Césares de Rengo en la región de O’Higgins.</a:t>
            </a:r>
          </a:p>
          <a:p>
            <a:pPr marL="285750" indent="-285750" algn="just">
              <a:lnSpc>
                <a:spcPct val="95000"/>
              </a:lnSpc>
              <a:spcAft>
                <a:spcPct val="40000"/>
              </a:spcAft>
              <a:buClr>
                <a:srgbClr val="292929"/>
              </a:buClr>
              <a:buFont typeface="Arial" panose="020B0604020202020204" pitchFamily="34" charset="0"/>
              <a:buChar char="•"/>
            </a:pPr>
            <a:r>
              <a:rPr lang="es-CL" sz="1400" noProof="1" smtClean="0">
                <a:solidFill>
                  <a:schemeClr val="tx1">
                    <a:lumMod val="75000"/>
                    <a:lumOff val="25000"/>
                  </a:schemeClr>
                </a:solidFill>
                <a:latin typeface="+mn-lt"/>
                <a:ea typeface="Verdana" pitchFamily="34" charset="0"/>
                <a:cs typeface="Verdana" pitchFamily="34" charset="0"/>
              </a:rPr>
              <a:t>Pozo Almonte en la región de Tarapacá.</a:t>
            </a:r>
          </a:p>
          <a:p>
            <a:pPr marL="285750" indent="-285750" algn="just">
              <a:lnSpc>
                <a:spcPct val="95000"/>
              </a:lnSpc>
              <a:spcAft>
                <a:spcPct val="40000"/>
              </a:spcAft>
              <a:buClr>
                <a:srgbClr val="292929"/>
              </a:buClr>
              <a:buFont typeface="Arial" panose="020B0604020202020204" pitchFamily="34" charset="0"/>
              <a:buChar char="•"/>
            </a:pPr>
            <a:r>
              <a:rPr lang="es-CL" sz="1400" noProof="1" smtClean="0">
                <a:solidFill>
                  <a:schemeClr val="tx1">
                    <a:lumMod val="75000"/>
                    <a:lumOff val="25000"/>
                  </a:schemeClr>
                </a:solidFill>
                <a:latin typeface="+mn-lt"/>
                <a:ea typeface="Verdana" pitchFamily="34" charset="0"/>
                <a:cs typeface="Verdana" pitchFamily="34" charset="0"/>
              </a:rPr>
              <a:t>Vicuña en la región de Coquimbo.</a:t>
            </a:r>
          </a:p>
        </p:txBody>
      </p:sp>
      <p:sp>
        <p:nvSpPr>
          <p:cNvPr id="19" name="10 Título"/>
          <p:cNvSpPr>
            <a:spLocks noGrp="1"/>
          </p:cNvSpPr>
          <p:nvPr>
            <p:ph type="title"/>
          </p:nvPr>
        </p:nvSpPr>
        <p:spPr>
          <a:xfrm>
            <a:off x="611559" y="333375"/>
            <a:ext cx="7705353" cy="647353"/>
          </a:xfrm>
        </p:spPr>
        <p:txBody>
          <a:bodyPr/>
          <a:lstStyle/>
          <a:p>
            <a:pPr algn="ctr">
              <a:defRPr/>
            </a:pPr>
            <a:r>
              <a:rPr lang="es-ES" sz="3200" dirty="0" smtClean="0">
                <a:latin typeface="+mj-lt"/>
              </a:rPr>
              <a:t>Centros de Educación y Trabajo Semiabiertos</a:t>
            </a:r>
            <a:endParaRPr lang="es-CL" sz="3200" dirty="0">
              <a:effectLst>
                <a:outerShdw blurRad="38100" dist="38100" dir="2700000" algn="tl">
                  <a:srgbClr val="000000">
                    <a:alpha val="43137"/>
                  </a:srgbClr>
                </a:outerShdw>
              </a:effectLst>
              <a:latin typeface="+mj-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323429"/>
            <a:ext cx="3388855" cy="254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56024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9A529FE6-591C-4357-BFBD-492D2EBAF0F7}" type="slidenum">
              <a:rPr lang="en-US" sz="1000">
                <a:solidFill>
                  <a:srgbClr val="898989"/>
                </a:solidFill>
                <a:latin typeface="Verdana" pitchFamily="34" charset="0"/>
              </a:rPr>
              <a:pPr eaLnBrk="1" hangingPunct="1"/>
              <a:t>17</a:t>
            </a:fld>
            <a:endParaRPr lang="en-US" sz="1000" dirty="0">
              <a:solidFill>
                <a:srgbClr val="898989"/>
              </a:solidFill>
              <a:latin typeface="Verdana" pitchFamily="34" charset="0"/>
            </a:endParaRPr>
          </a:p>
        </p:txBody>
      </p:sp>
      <p:sp>
        <p:nvSpPr>
          <p:cNvPr id="32773" name="Footer Placeholder 10"/>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CL" sz="900" dirty="0" smtClean="0">
                <a:solidFill>
                  <a:srgbClr val="898989"/>
                </a:solidFill>
                <a:latin typeface="Verdana" pitchFamily="34" charset="0"/>
              </a:rPr>
              <a:t>Gobierno de Chile | Ministerio de Justicia </a:t>
            </a:r>
            <a:endParaRPr lang="en-US" sz="900" dirty="0">
              <a:solidFill>
                <a:srgbClr val="898989"/>
              </a:solidFill>
              <a:latin typeface="Verdana" pitchFamily="34" charset="0"/>
            </a:endParaRPr>
          </a:p>
        </p:txBody>
      </p:sp>
      <p:sp>
        <p:nvSpPr>
          <p:cNvPr id="6" name="AutoShape 76"/>
          <p:cNvSpPr>
            <a:spLocks noChangeAspect="1" noChangeArrowheads="1" noTextEdit="1"/>
          </p:cNvSpPr>
          <p:nvPr/>
        </p:nvSpPr>
        <p:spPr bwMode="auto">
          <a:xfrm>
            <a:off x="468313" y="1323429"/>
            <a:ext cx="8068607" cy="4841875"/>
          </a:xfrm>
          <a:prstGeom prst="rect">
            <a:avLst/>
          </a:prstGeom>
          <a:noFill/>
          <a:ln w="9525">
            <a:noFill/>
            <a:miter lim="800000"/>
            <a:headEnd/>
            <a:tailEnd/>
          </a:ln>
        </p:spPr>
        <p:txBody>
          <a:bodyPr/>
          <a:lstStyle/>
          <a:p>
            <a:endParaRPr lang="es-ES">
              <a:solidFill>
                <a:srgbClr val="586464"/>
              </a:solidFill>
              <a:latin typeface="Verdana" pitchFamily="34" charset="0"/>
              <a:ea typeface="Verdana" pitchFamily="34" charset="0"/>
              <a:cs typeface="Verdana" pitchFamily="34" charset="0"/>
            </a:endParaRPr>
          </a:p>
        </p:txBody>
      </p:sp>
      <p:grpSp>
        <p:nvGrpSpPr>
          <p:cNvPr id="2" name="Group 2"/>
          <p:cNvGrpSpPr>
            <a:grpSpLocks/>
          </p:cNvGrpSpPr>
          <p:nvPr/>
        </p:nvGrpSpPr>
        <p:grpSpPr bwMode="auto">
          <a:xfrm>
            <a:off x="5292080" y="4005064"/>
            <a:ext cx="3139581" cy="1042220"/>
            <a:chOff x="0" y="2086"/>
            <a:chExt cx="5760" cy="1056"/>
          </a:xfrm>
        </p:grpSpPr>
        <p:sp>
          <p:nvSpPr>
            <p:cNvPr id="8"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s-ES" dirty="0">
                <a:solidFill>
                  <a:srgbClr val="586464"/>
                </a:solidFill>
                <a:latin typeface="Verdana" pitchFamily="34" charset="0"/>
                <a:ea typeface="Verdana" pitchFamily="34" charset="0"/>
                <a:cs typeface="Verdana" pitchFamily="34" charset="0"/>
              </a:endParaRPr>
            </a:p>
          </p:txBody>
        </p:sp>
        <p:sp>
          <p:nvSpPr>
            <p:cNvPr id="9" name="Rectangle 4"/>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s-ES">
                <a:solidFill>
                  <a:srgbClr val="586464"/>
                </a:solidFill>
                <a:latin typeface="Verdana" pitchFamily="34" charset="0"/>
                <a:ea typeface="Verdana" pitchFamily="34" charset="0"/>
                <a:cs typeface="Verdana" pitchFamily="34" charset="0"/>
              </a:endParaRPr>
            </a:p>
          </p:txBody>
        </p:sp>
      </p:grpSp>
      <p:sp>
        <p:nvSpPr>
          <p:cNvPr id="10" name="Freeform 26"/>
          <p:cNvSpPr>
            <a:spLocks/>
          </p:cNvSpPr>
          <p:nvPr/>
        </p:nvSpPr>
        <p:spPr bwMode="gray">
          <a:xfrm>
            <a:off x="3734570" y="3606551"/>
            <a:ext cx="1403042" cy="1087559"/>
          </a:xfrm>
          <a:custGeom>
            <a:avLst/>
            <a:gdLst/>
            <a:ahLst/>
            <a:cxnLst>
              <a:cxn ang="0">
                <a:pos x="679" y="119"/>
              </a:cxn>
              <a:cxn ang="0">
                <a:pos x="463" y="0"/>
              </a:cxn>
              <a:cxn ang="0">
                <a:pos x="246" y="119"/>
              </a:cxn>
              <a:cxn ang="0">
                <a:pos x="333" y="119"/>
              </a:cxn>
              <a:cxn ang="0">
                <a:pos x="329" y="144"/>
              </a:cxn>
              <a:cxn ang="0">
                <a:pos x="0" y="247"/>
              </a:cxn>
              <a:cxn ang="0">
                <a:pos x="0" y="553"/>
              </a:cxn>
              <a:cxn ang="0">
                <a:pos x="592" y="203"/>
              </a:cxn>
              <a:cxn ang="0">
                <a:pos x="598" y="149"/>
              </a:cxn>
              <a:cxn ang="0">
                <a:pos x="595" y="119"/>
              </a:cxn>
              <a:cxn ang="0">
                <a:pos x="679" y="119"/>
              </a:cxn>
            </a:cxnLst>
            <a:rect l="0" t="0" r="r" b="b"/>
            <a:pathLst>
              <a:path w="679" h="553">
                <a:moveTo>
                  <a:pt x="679" y="119"/>
                </a:moveTo>
                <a:cubicBezTo>
                  <a:pt x="463" y="0"/>
                  <a:pt x="463" y="0"/>
                  <a:pt x="463" y="0"/>
                </a:cubicBezTo>
                <a:cubicBezTo>
                  <a:pt x="246" y="119"/>
                  <a:pt x="246" y="119"/>
                  <a:pt x="246" y="119"/>
                </a:cubicBezTo>
                <a:cubicBezTo>
                  <a:pt x="333" y="119"/>
                  <a:pt x="333" y="119"/>
                  <a:pt x="333" y="119"/>
                </a:cubicBezTo>
                <a:cubicBezTo>
                  <a:pt x="329" y="144"/>
                  <a:pt x="329" y="144"/>
                  <a:pt x="329" y="144"/>
                </a:cubicBezTo>
                <a:cubicBezTo>
                  <a:pt x="300" y="229"/>
                  <a:pt x="125" y="247"/>
                  <a:pt x="0" y="247"/>
                </a:cubicBezTo>
                <a:cubicBezTo>
                  <a:pt x="0" y="553"/>
                  <a:pt x="0" y="553"/>
                  <a:pt x="0" y="553"/>
                </a:cubicBezTo>
                <a:cubicBezTo>
                  <a:pt x="243" y="553"/>
                  <a:pt x="545" y="408"/>
                  <a:pt x="592" y="203"/>
                </a:cubicBezTo>
                <a:cubicBezTo>
                  <a:pt x="596" y="186"/>
                  <a:pt x="598" y="167"/>
                  <a:pt x="598" y="149"/>
                </a:cubicBezTo>
                <a:cubicBezTo>
                  <a:pt x="595" y="119"/>
                  <a:pt x="595" y="119"/>
                  <a:pt x="595" y="119"/>
                </a:cubicBezTo>
                <a:lnTo>
                  <a:pt x="679" y="119"/>
                </a:lnTo>
                <a:close/>
              </a:path>
            </a:pathLst>
          </a:custGeom>
          <a:gradFill flip="none" rotWithShape="1">
            <a:gsLst>
              <a:gs pos="0">
                <a:srgbClr val="006CB7">
                  <a:shade val="30000"/>
                  <a:satMod val="115000"/>
                </a:srgbClr>
              </a:gs>
              <a:gs pos="50000">
                <a:srgbClr val="006CB7">
                  <a:shade val="67500"/>
                  <a:satMod val="115000"/>
                </a:srgbClr>
              </a:gs>
              <a:gs pos="100000">
                <a:srgbClr val="006CB7">
                  <a:shade val="100000"/>
                  <a:satMod val="115000"/>
                </a:srgbClr>
              </a:gs>
            </a:gsLst>
            <a:lin ang="10800000" scaled="1"/>
            <a:tileRect/>
          </a:gradFill>
          <a:ln w="9525" cap="flat" cmpd="sng">
            <a:noFill/>
            <a:prstDash val="solid"/>
            <a:round/>
            <a:headEnd type="none" w="med" len="med"/>
            <a:tailEnd type="none" w="med" len="med"/>
          </a:ln>
          <a:effectLst/>
        </p:spPr>
        <p:txBody>
          <a:bodyPr/>
          <a:lstStyle/>
          <a:p>
            <a:endParaRPr lang="es-ES">
              <a:solidFill>
                <a:srgbClr val="586464"/>
              </a:solidFill>
              <a:latin typeface="Verdana" pitchFamily="34" charset="0"/>
              <a:ea typeface="Verdana" pitchFamily="34" charset="0"/>
              <a:cs typeface="Verdana" pitchFamily="34" charset="0"/>
            </a:endParaRPr>
          </a:p>
        </p:txBody>
      </p:sp>
      <p:sp>
        <p:nvSpPr>
          <p:cNvPr id="11" name="Rectangle 17"/>
          <p:cNvSpPr>
            <a:spLocks noChangeArrowheads="1"/>
          </p:cNvSpPr>
          <p:nvPr/>
        </p:nvSpPr>
        <p:spPr bwMode="gray">
          <a:xfrm>
            <a:off x="678829" y="1323429"/>
            <a:ext cx="3029075" cy="360362"/>
          </a:xfrm>
          <a:prstGeom prst="rect">
            <a:avLst/>
          </a:prstGeom>
          <a:solidFill>
            <a:srgbClr val="006CB7"/>
          </a:soli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es-MX" sz="1600" b="1" noProof="1" smtClean="0">
                <a:solidFill>
                  <a:schemeClr val="bg1"/>
                </a:solidFill>
                <a:latin typeface="Verdana" pitchFamily="34" charset="0"/>
                <a:ea typeface="Verdana" pitchFamily="34" charset="0"/>
                <a:cs typeface="Verdana" pitchFamily="34" charset="0"/>
              </a:rPr>
              <a:t>CET</a:t>
            </a:r>
            <a:endParaRPr lang="es-ES" sz="1600" b="1" noProof="1">
              <a:solidFill>
                <a:schemeClr val="bg1"/>
              </a:solidFill>
              <a:latin typeface="Verdana" pitchFamily="34" charset="0"/>
              <a:ea typeface="Verdana" pitchFamily="34" charset="0"/>
              <a:cs typeface="Verdana" pitchFamily="34" charset="0"/>
            </a:endParaRPr>
          </a:p>
        </p:txBody>
      </p:sp>
      <p:sp>
        <p:nvSpPr>
          <p:cNvPr id="12" name="Rectangle 5"/>
          <p:cNvSpPr>
            <a:spLocks noChangeArrowheads="1"/>
          </p:cNvSpPr>
          <p:nvPr/>
        </p:nvSpPr>
        <p:spPr bwMode="gray">
          <a:xfrm>
            <a:off x="678829" y="1699691"/>
            <a:ext cx="3029075" cy="414967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gn="just">
              <a:lnSpc>
                <a:spcPct val="95000"/>
              </a:lnSpc>
              <a:spcAft>
                <a:spcPct val="40000"/>
              </a:spcAft>
              <a:buClr>
                <a:srgbClr val="292929"/>
              </a:buClr>
              <a:buFont typeface="Wingdings" pitchFamily="2" charset="2"/>
              <a:buChar char="§"/>
            </a:pPr>
            <a:r>
              <a:rPr lang="es-CL" sz="1400" noProof="1">
                <a:solidFill>
                  <a:schemeClr val="tx1">
                    <a:lumMod val="75000"/>
                    <a:lumOff val="25000"/>
                  </a:schemeClr>
                </a:solidFill>
                <a:latin typeface="+mn-lt"/>
                <a:ea typeface="Verdana" pitchFamily="34" charset="0"/>
                <a:cs typeface="Verdana" pitchFamily="34" charset="0"/>
              </a:rPr>
              <a:t>La población penal de los </a:t>
            </a:r>
            <a:r>
              <a:rPr lang="es-CL" sz="1400" noProof="1" smtClean="0">
                <a:solidFill>
                  <a:schemeClr val="tx1">
                    <a:lumMod val="75000"/>
                    <a:lumOff val="25000"/>
                  </a:schemeClr>
                </a:solidFill>
                <a:latin typeface="+mn-lt"/>
                <a:ea typeface="Verdana" pitchFamily="34" charset="0"/>
                <a:cs typeface="Verdana" pitchFamily="34" charset="0"/>
              </a:rPr>
              <a:t>CET Semiabiertos </a:t>
            </a:r>
            <a:r>
              <a:rPr lang="es-CL" sz="1400" noProof="1">
                <a:solidFill>
                  <a:schemeClr val="tx1">
                    <a:lumMod val="75000"/>
                    <a:lumOff val="25000"/>
                  </a:schemeClr>
                </a:solidFill>
                <a:latin typeface="+mn-lt"/>
                <a:ea typeface="Verdana" pitchFamily="34" charset="0"/>
                <a:cs typeface="Verdana" pitchFamily="34" charset="0"/>
              </a:rPr>
              <a:t>estará compuesta sólo por sujetos que posean </a:t>
            </a:r>
            <a:r>
              <a:rPr lang="es-CL" sz="1400" noProof="1" smtClean="0">
                <a:solidFill>
                  <a:schemeClr val="tx1">
                    <a:lumMod val="75000"/>
                    <a:lumOff val="25000"/>
                  </a:schemeClr>
                </a:solidFill>
                <a:latin typeface="+mn-lt"/>
                <a:ea typeface="Verdana" pitchFamily="34" charset="0"/>
                <a:cs typeface="Verdana" pitchFamily="34" charset="0"/>
              </a:rPr>
              <a:t>la calidad </a:t>
            </a:r>
            <a:r>
              <a:rPr lang="es-CL" sz="1400" noProof="1">
                <a:solidFill>
                  <a:schemeClr val="tx1">
                    <a:lumMod val="75000"/>
                    <a:lumOff val="25000"/>
                  </a:schemeClr>
                </a:solidFill>
                <a:latin typeface="+mn-lt"/>
                <a:ea typeface="Verdana" pitchFamily="34" charset="0"/>
                <a:cs typeface="Verdana" pitchFamily="34" charset="0"/>
              </a:rPr>
              <a:t>procesal de condenados</a:t>
            </a:r>
            <a:r>
              <a:rPr lang="es-CL" sz="1400" noProof="1" smtClean="0">
                <a:solidFill>
                  <a:schemeClr val="tx1">
                    <a:lumMod val="75000"/>
                    <a:lumOff val="25000"/>
                  </a:schemeClr>
                </a:solidFill>
                <a:latin typeface="+mn-lt"/>
                <a:ea typeface="Verdana" pitchFamily="34" charset="0"/>
                <a:cs typeface="Verdana" pitchFamily="34" charset="0"/>
              </a:rPr>
              <a:t>.</a:t>
            </a:r>
          </a:p>
          <a:p>
            <a:pPr marL="190500" indent="-190500" algn="just">
              <a:lnSpc>
                <a:spcPct val="95000"/>
              </a:lnSpc>
              <a:spcAft>
                <a:spcPct val="40000"/>
              </a:spcAft>
              <a:buClr>
                <a:srgbClr val="292929"/>
              </a:buClr>
              <a:buFont typeface="Wingdings" pitchFamily="2" charset="2"/>
              <a:buChar char="§"/>
            </a:pPr>
            <a:r>
              <a:rPr lang="es-CL" sz="1400" noProof="1" smtClean="0">
                <a:solidFill>
                  <a:schemeClr val="tx1">
                    <a:lumMod val="75000"/>
                    <a:lumOff val="25000"/>
                  </a:schemeClr>
                </a:solidFill>
                <a:latin typeface="+mn-lt"/>
                <a:ea typeface="Verdana" pitchFamily="34" charset="0"/>
                <a:cs typeface="Verdana" pitchFamily="34" charset="0"/>
              </a:rPr>
              <a:t>Los internos condenados </a:t>
            </a:r>
            <a:r>
              <a:rPr lang="es-CL" sz="1400" noProof="1">
                <a:solidFill>
                  <a:schemeClr val="tx1">
                    <a:lumMod val="75000"/>
                    <a:lumOff val="25000"/>
                  </a:schemeClr>
                </a:solidFill>
                <a:latin typeface="+mn-lt"/>
                <a:ea typeface="Verdana" pitchFamily="34" charset="0"/>
                <a:cs typeface="Verdana" pitchFamily="34" charset="0"/>
              </a:rPr>
              <a:t>deberán presentar una solicitud de </a:t>
            </a:r>
            <a:r>
              <a:rPr lang="es-CL" sz="1400" noProof="1" smtClean="0">
                <a:solidFill>
                  <a:schemeClr val="tx1">
                    <a:lumMod val="75000"/>
                    <a:lumOff val="25000"/>
                  </a:schemeClr>
                </a:solidFill>
                <a:latin typeface="+mn-lt"/>
                <a:ea typeface="Verdana" pitchFamily="34" charset="0"/>
                <a:cs typeface="Verdana" pitchFamily="34" charset="0"/>
              </a:rPr>
              <a:t>postulación y </a:t>
            </a:r>
            <a:r>
              <a:rPr lang="es-CL" sz="1400" noProof="1">
                <a:solidFill>
                  <a:schemeClr val="tx1">
                    <a:lumMod val="75000"/>
                    <a:lumOff val="25000"/>
                  </a:schemeClr>
                </a:solidFill>
                <a:latin typeface="+mn-lt"/>
                <a:ea typeface="Verdana" pitchFamily="34" charset="0"/>
                <a:cs typeface="Verdana" pitchFamily="34" charset="0"/>
              </a:rPr>
              <a:t>participar del proceso de selección</a:t>
            </a:r>
            <a:r>
              <a:rPr lang="es-CL" sz="1400" noProof="1" smtClean="0">
                <a:solidFill>
                  <a:schemeClr val="tx1">
                    <a:lumMod val="75000"/>
                    <a:lumOff val="25000"/>
                  </a:schemeClr>
                </a:solidFill>
                <a:latin typeface="+mn-lt"/>
                <a:ea typeface="Verdana" pitchFamily="34" charset="0"/>
                <a:cs typeface="Verdana" pitchFamily="34" charset="0"/>
              </a:rPr>
              <a:t>.</a:t>
            </a:r>
          </a:p>
          <a:p>
            <a:pPr marL="190500" indent="-190500" algn="just">
              <a:lnSpc>
                <a:spcPct val="95000"/>
              </a:lnSpc>
              <a:spcAft>
                <a:spcPct val="40000"/>
              </a:spcAft>
              <a:buClr>
                <a:srgbClr val="292929"/>
              </a:buClr>
              <a:buFont typeface="Wingdings" pitchFamily="2" charset="2"/>
              <a:buChar char="§"/>
            </a:pPr>
            <a:r>
              <a:rPr lang="es-CL" sz="1400" noProof="1" smtClean="0">
                <a:solidFill>
                  <a:schemeClr val="tx1">
                    <a:lumMod val="75000"/>
                    <a:lumOff val="25000"/>
                  </a:schemeClr>
                </a:solidFill>
                <a:latin typeface="+mn-lt"/>
                <a:ea typeface="Verdana" pitchFamily="34" charset="0"/>
                <a:cs typeface="Verdana" pitchFamily="34" charset="0"/>
              </a:rPr>
              <a:t>Para </a:t>
            </a:r>
            <a:r>
              <a:rPr lang="es-CL" sz="1400" noProof="1">
                <a:solidFill>
                  <a:schemeClr val="tx1">
                    <a:lumMod val="75000"/>
                    <a:lumOff val="25000"/>
                  </a:schemeClr>
                </a:solidFill>
                <a:latin typeface="+mn-lt"/>
                <a:ea typeface="Verdana" pitchFamily="34" charset="0"/>
                <a:cs typeface="Verdana" pitchFamily="34" charset="0"/>
              </a:rPr>
              <a:t>la selección de los condenados </a:t>
            </a:r>
            <a:r>
              <a:rPr lang="es-CL" sz="1400" noProof="1" smtClean="0">
                <a:solidFill>
                  <a:schemeClr val="tx1">
                    <a:lumMod val="75000"/>
                    <a:lumOff val="25000"/>
                  </a:schemeClr>
                </a:solidFill>
                <a:latin typeface="+mn-lt"/>
                <a:ea typeface="Verdana" pitchFamily="34" charset="0"/>
                <a:cs typeface="Verdana" pitchFamily="34" charset="0"/>
              </a:rPr>
              <a:t>se considerarán </a:t>
            </a:r>
            <a:r>
              <a:rPr lang="es-CL" sz="1400" noProof="1">
                <a:solidFill>
                  <a:schemeClr val="tx1">
                    <a:lumMod val="75000"/>
                    <a:lumOff val="25000"/>
                  </a:schemeClr>
                </a:solidFill>
                <a:latin typeface="+mn-lt"/>
                <a:ea typeface="Verdana" pitchFamily="34" charset="0"/>
                <a:cs typeface="Verdana" pitchFamily="34" charset="0"/>
              </a:rPr>
              <a:t>su disposición al trabajo, necesidades de reinserción </a:t>
            </a:r>
            <a:r>
              <a:rPr lang="es-CL" sz="1400" noProof="1" smtClean="0">
                <a:solidFill>
                  <a:schemeClr val="tx1">
                    <a:lumMod val="75000"/>
                    <a:lumOff val="25000"/>
                  </a:schemeClr>
                </a:solidFill>
                <a:latin typeface="+mn-lt"/>
                <a:ea typeface="Verdana" pitchFamily="34" charset="0"/>
                <a:cs typeface="Verdana" pitchFamily="34" charset="0"/>
              </a:rPr>
              <a:t>social, motivación </a:t>
            </a:r>
            <a:r>
              <a:rPr lang="es-CL" sz="1400" noProof="1">
                <a:solidFill>
                  <a:schemeClr val="tx1">
                    <a:lumMod val="75000"/>
                    <a:lumOff val="25000"/>
                  </a:schemeClr>
                </a:solidFill>
                <a:latin typeface="+mn-lt"/>
                <a:ea typeface="Verdana" pitchFamily="34" charset="0"/>
                <a:cs typeface="Verdana" pitchFamily="34" charset="0"/>
              </a:rPr>
              <a:t>al cambio y antecedentes psicológicos, sociales y de </a:t>
            </a:r>
            <a:r>
              <a:rPr lang="es-CL" sz="1400" noProof="1" smtClean="0">
                <a:solidFill>
                  <a:schemeClr val="tx1">
                    <a:lumMod val="75000"/>
                    <a:lumOff val="25000"/>
                  </a:schemeClr>
                </a:solidFill>
                <a:latin typeface="+mn-lt"/>
                <a:ea typeface="Verdana" pitchFamily="34" charset="0"/>
                <a:cs typeface="Verdana" pitchFamily="34" charset="0"/>
              </a:rPr>
              <a:t>conducta, características </a:t>
            </a:r>
            <a:r>
              <a:rPr lang="es-CL" sz="1400" noProof="1">
                <a:solidFill>
                  <a:schemeClr val="tx1">
                    <a:lumMod val="75000"/>
                    <a:lumOff val="25000"/>
                  </a:schemeClr>
                </a:solidFill>
                <a:latin typeface="+mn-lt"/>
                <a:ea typeface="Verdana" pitchFamily="34" charset="0"/>
                <a:cs typeface="Verdana" pitchFamily="34" charset="0"/>
              </a:rPr>
              <a:t>que deberán ser medidas y apreciadas por el Consejo Técnico en </a:t>
            </a:r>
            <a:r>
              <a:rPr lang="es-CL" sz="1400" noProof="1" smtClean="0">
                <a:solidFill>
                  <a:schemeClr val="tx1">
                    <a:lumMod val="75000"/>
                    <a:lumOff val="25000"/>
                  </a:schemeClr>
                </a:solidFill>
                <a:latin typeface="+mn-lt"/>
                <a:ea typeface="Verdana" pitchFamily="34" charset="0"/>
                <a:cs typeface="Verdana" pitchFamily="34" charset="0"/>
              </a:rPr>
              <a:t>su informe. </a:t>
            </a:r>
            <a:endParaRPr lang="es-CL" sz="1400" noProof="1">
              <a:solidFill>
                <a:schemeClr val="tx1">
                  <a:lumMod val="75000"/>
                  <a:lumOff val="25000"/>
                </a:schemeClr>
              </a:solidFill>
              <a:latin typeface="+mn-lt"/>
              <a:ea typeface="Verdana" pitchFamily="34" charset="0"/>
              <a:cs typeface="Verdana" pitchFamily="34" charset="0"/>
            </a:endParaRPr>
          </a:p>
        </p:txBody>
      </p:sp>
      <p:sp>
        <p:nvSpPr>
          <p:cNvPr id="19" name="10 Título"/>
          <p:cNvSpPr>
            <a:spLocks noGrp="1"/>
          </p:cNvSpPr>
          <p:nvPr>
            <p:ph type="title"/>
          </p:nvPr>
        </p:nvSpPr>
        <p:spPr>
          <a:xfrm>
            <a:off x="611559" y="333375"/>
            <a:ext cx="7705353" cy="1143000"/>
          </a:xfrm>
        </p:spPr>
        <p:txBody>
          <a:bodyPr/>
          <a:lstStyle/>
          <a:p>
            <a:pPr algn="ctr">
              <a:defRPr/>
            </a:pPr>
            <a:r>
              <a:rPr lang="es-ES" sz="3200" dirty="0" smtClean="0">
                <a:latin typeface="+mj-lt"/>
              </a:rPr>
              <a:t>Centros de Educación y Trabajo Semiabiertos</a:t>
            </a:r>
            <a:endParaRPr lang="es-CL" sz="3200" dirty="0">
              <a:effectLst>
                <a:outerShdw blurRad="38100" dist="38100" dir="2700000" algn="tl">
                  <a:srgbClr val="000000">
                    <a:alpha val="43137"/>
                  </a:srgbClr>
                </a:outerShdw>
              </a:effectLst>
              <a:latin typeface="+mj-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610" y="1323429"/>
            <a:ext cx="3399309" cy="260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137609" y="3997673"/>
            <a:ext cx="3399310" cy="1384995"/>
          </a:xfrm>
          <a:prstGeom prst="rect">
            <a:avLst/>
          </a:prstGeom>
        </p:spPr>
        <p:txBody>
          <a:bodyPr wrap="square">
            <a:spAutoFit/>
          </a:bodyPr>
          <a:lstStyle/>
          <a:p>
            <a:pPr algn="just"/>
            <a:r>
              <a:rPr lang="es-CL" sz="1400" noProof="1" smtClean="0">
                <a:solidFill>
                  <a:prstClr val="black">
                    <a:lumMod val="75000"/>
                    <a:lumOff val="25000"/>
                  </a:prstClr>
                </a:solidFill>
                <a:latin typeface="+mn-lt"/>
                <a:ea typeface="Verdana" pitchFamily="34" charset="0"/>
                <a:cs typeface="Verdana" pitchFamily="34" charset="0"/>
              </a:rPr>
              <a:t>El Subsistema </a:t>
            </a:r>
            <a:r>
              <a:rPr lang="es-CL" sz="1400" noProof="1">
                <a:solidFill>
                  <a:prstClr val="black">
                    <a:lumMod val="75000"/>
                    <a:lumOff val="25000"/>
                  </a:prstClr>
                </a:solidFill>
                <a:latin typeface="+mn-lt"/>
                <a:ea typeface="Verdana" pitchFamily="34" charset="0"/>
                <a:cs typeface="Verdana" pitchFamily="34" charset="0"/>
              </a:rPr>
              <a:t>Semiabierto</a:t>
            </a:r>
            <a:r>
              <a:rPr lang="es-CL" sz="1400" noProof="1" smtClean="0">
                <a:solidFill>
                  <a:prstClr val="black">
                    <a:lumMod val="75000"/>
                    <a:lumOff val="25000"/>
                  </a:prstClr>
                </a:solidFill>
                <a:latin typeface="+mn-lt"/>
                <a:ea typeface="Verdana" pitchFamily="34" charset="0"/>
                <a:cs typeface="Verdana" pitchFamily="34" charset="0"/>
              </a:rPr>
              <a:t> cuenta con un total de 905 plazas, de las cuales 116 están destinadas a mujeres y 789 a hombres.</a:t>
            </a:r>
          </a:p>
          <a:p>
            <a:pPr algn="just"/>
            <a:r>
              <a:rPr lang="es-CL" sz="1400" noProof="1" smtClean="0">
                <a:solidFill>
                  <a:prstClr val="black">
                    <a:lumMod val="75000"/>
                    <a:lumOff val="25000"/>
                  </a:prstClr>
                </a:solidFill>
                <a:latin typeface="+mn-lt"/>
                <a:ea typeface="Verdana" pitchFamily="34" charset="0"/>
                <a:cs typeface="Verdana" pitchFamily="34" charset="0"/>
              </a:rPr>
              <a:t>Existen 8 CET mixtos y 1 CET Femenino “Talita Kum” en Santiago creado el año 2012 que tiene 34 plazas. </a:t>
            </a:r>
            <a:endParaRPr lang="es-CL" dirty="0">
              <a:latin typeface="+mn-lt"/>
            </a:endParaRPr>
          </a:p>
        </p:txBody>
      </p:sp>
    </p:spTree>
    <p:extLst>
      <p:ext uri="{BB962C8B-B14F-4D97-AF65-F5344CB8AC3E}">
        <p14:creationId xmlns:p14="http://schemas.microsoft.com/office/powerpoint/2010/main" val="271583599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s-CL" smtClean="0"/>
              <a:t>Gobierno de Chile | Ministerio de Justicia </a:t>
            </a:r>
            <a:endParaRPr lang="en-US" dirty="0"/>
          </a:p>
        </p:txBody>
      </p:sp>
      <p:sp>
        <p:nvSpPr>
          <p:cNvPr id="3" name="2 Marcador de número de diapositiva"/>
          <p:cNvSpPr>
            <a:spLocks noGrp="1"/>
          </p:cNvSpPr>
          <p:nvPr>
            <p:ph type="sldNum" sz="quarter" idx="11"/>
          </p:nvPr>
        </p:nvSpPr>
        <p:spPr/>
        <p:txBody>
          <a:bodyPr/>
          <a:lstStyle/>
          <a:p>
            <a:fld id="{C3054ACE-6981-400A-BF11-63F5045A9218}" type="slidenum">
              <a:rPr lang="en-US" smtClean="0"/>
              <a:pPr/>
              <a:t>18</a:t>
            </a:fld>
            <a:endParaRPr lang="en-US" dirty="0"/>
          </a:p>
        </p:txBody>
      </p:sp>
      <p:sp>
        <p:nvSpPr>
          <p:cNvPr id="9" name="1 Título"/>
          <p:cNvSpPr txBox="1">
            <a:spLocks/>
          </p:cNvSpPr>
          <p:nvPr/>
        </p:nvSpPr>
        <p:spPr>
          <a:xfrm>
            <a:off x="251520" y="836712"/>
            <a:ext cx="8496944" cy="577850"/>
          </a:xfrm>
          <a:prstGeom prst="rect">
            <a:avLst/>
          </a:prstGeom>
        </p:spPr>
        <p:txBody>
          <a:bodyPr vert="horz" lIns="91440" tIns="45720" rIns="91440" bIns="45720" rtlCol="0" anchor="ctr">
            <a:noAutofit/>
          </a:bodyPr>
          <a:lstStyle/>
          <a:p>
            <a:pPr algn="ctr">
              <a:defRPr/>
            </a:pPr>
            <a:endParaRPr lang="es-CL" sz="2800" b="1" dirty="0">
              <a:solidFill>
                <a:srgbClr val="404040"/>
              </a:solidFill>
              <a:latin typeface="+mj-lt"/>
              <a:ea typeface="Verdana" pitchFamily="34" charset="0"/>
              <a:cs typeface="Verdana" pitchFamily="34" charset="0"/>
            </a:endParaRPr>
          </a:p>
        </p:txBody>
      </p:sp>
      <p:sp>
        <p:nvSpPr>
          <p:cNvPr id="12" name="10 Título"/>
          <p:cNvSpPr>
            <a:spLocks noGrp="1"/>
          </p:cNvSpPr>
          <p:nvPr>
            <p:ph type="title"/>
          </p:nvPr>
        </p:nvSpPr>
        <p:spPr>
          <a:xfrm>
            <a:off x="683568" y="404664"/>
            <a:ext cx="7705353" cy="1143000"/>
          </a:xfrm>
        </p:spPr>
        <p:txBody>
          <a:bodyPr/>
          <a:lstStyle/>
          <a:p>
            <a:pPr algn="ctr">
              <a:defRPr/>
            </a:pPr>
            <a:r>
              <a:rPr lang="es-ES" sz="2800" dirty="0" smtClean="0">
                <a:latin typeface="+mj-lt"/>
              </a:rPr>
              <a:t>Capacidad de Plazas </a:t>
            </a:r>
            <a:br>
              <a:rPr lang="es-ES" sz="2800" dirty="0" smtClean="0">
                <a:latin typeface="+mj-lt"/>
              </a:rPr>
            </a:br>
            <a:r>
              <a:rPr lang="es-ES" sz="2800" dirty="0" smtClean="0">
                <a:latin typeface="+mj-lt"/>
              </a:rPr>
              <a:t>Subsistema Semiabierto 2010 - 2013</a:t>
            </a:r>
            <a:endParaRPr lang="es-CL" sz="2800" dirty="0">
              <a:effectLst>
                <a:outerShdw blurRad="38100" dist="38100" dir="2700000" algn="tl">
                  <a:srgbClr val="000000">
                    <a:alpha val="43137"/>
                  </a:srgbClr>
                </a:outerShdw>
              </a:effectLst>
              <a:latin typeface="+mj-lt"/>
            </a:endParaRPr>
          </a:p>
        </p:txBody>
      </p:sp>
      <p:graphicFrame>
        <p:nvGraphicFramePr>
          <p:cNvPr id="4" name="3 Tabla"/>
          <p:cNvGraphicFramePr>
            <a:graphicFrameLocks noGrp="1"/>
          </p:cNvGraphicFramePr>
          <p:nvPr>
            <p:extLst>
              <p:ext uri="{D42A27DB-BD31-4B8C-83A1-F6EECF244321}">
                <p14:modId xmlns:p14="http://schemas.microsoft.com/office/powerpoint/2010/main" val="3248002669"/>
              </p:ext>
            </p:extLst>
          </p:nvPr>
        </p:nvGraphicFramePr>
        <p:xfrm>
          <a:off x="1115568" y="1571566"/>
          <a:ext cx="6696837" cy="4233736"/>
        </p:xfrm>
        <a:graphic>
          <a:graphicData uri="http://schemas.openxmlformats.org/drawingml/2006/table">
            <a:tbl>
              <a:tblPr/>
              <a:tblGrid>
                <a:gridCol w="1461315"/>
                <a:gridCol w="872587"/>
                <a:gridCol w="872587"/>
                <a:gridCol w="872587"/>
                <a:gridCol w="872587"/>
                <a:gridCol w="872587"/>
                <a:gridCol w="872587"/>
              </a:tblGrid>
              <a:tr h="428568">
                <a:tc>
                  <a:txBody>
                    <a:bodyPr/>
                    <a:lstStyle/>
                    <a:p>
                      <a:pPr algn="ctr" fontAlgn="ctr"/>
                      <a:r>
                        <a:rPr lang="es-CL" sz="800" b="1" i="0" u="none" strike="noStrike" dirty="0">
                          <a:effectLst/>
                          <a:latin typeface="+mn-lt"/>
                        </a:rPr>
                        <a:t>CET SEMIABIERTOS</a:t>
                      </a:r>
                    </a:p>
                  </a:txBody>
                  <a:tcPr marL="6942" marR="6942" marT="6942" marB="0" anchor="ctr">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bg1">
                        <a:lumMod val="95000"/>
                      </a:schemeClr>
                    </a:solidFill>
                  </a:tcPr>
                </a:tc>
                <a:tc>
                  <a:txBody>
                    <a:bodyPr/>
                    <a:lstStyle/>
                    <a:p>
                      <a:pPr algn="just" fontAlgn="ctr"/>
                      <a:r>
                        <a:rPr lang="es-CL" sz="800" b="1" i="0" u="none" strike="noStrike" dirty="0">
                          <a:effectLst/>
                          <a:latin typeface="+mn-lt"/>
                        </a:rPr>
                        <a:t>Total Plazas 2010</a:t>
                      </a:r>
                    </a:p>
                  </a:txBody>
                  <a:tcPr marL="6942" marR="6942" marT="69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bg1">
                        <a:lumMod val="95000"/>
                      </a:schemeClr>
                    </a:solidFill>
                  </a:tcPr>
                </a:tc>
                <a:tc>
                  <a:txBody>
                    <a:bodyPr/>
                    <a:lstStyle/>
                    <a:p>
                      <a:pPr algn="just" fontAlgn="ctr"/>
                      <a:r>
                        <a:rPr lang="es-CL" sz="800" b="1" i="0" u="none" strike="noStrike" dirty="0">
                          <a:effectLst/>
                          <a:latin typeface="+mn-lt"/>
                        </a:rPr>
                        <a:t>Total Plazas 2011</a:t>
                      </a:r>
                    </a:p>
                  </a:txBody>
                  <a:tcPr marL="6942" marR="6942" marT="6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bg1">
                        <a:lumMod val="95000"/>
                      </a:schemeClr>
                    </a:solidFill>
                  </a:tcPr>
                </a:tc>
                <a:tc>
                  <a:txBody>
                    <a:bodyPr/>
                    <a:lstStyle/>
                    <a:p>
                      <a:pPr algn="just" fontAlgn="ctr"/>
                      <a:r>
                        <a:rPr lang="es-CL" sz="800" b="1" i="0" u="none" strike="noStrike" dirty="0">
                          <a:effectLst/>
                          <a:latin typeface="+mn-lt"/>
                        </a:rPr>
                        <a:t>Total Plazas 2012</a:t>
                      </a:r>
                    </a:p>
                  </a:txBody>
                  <a:tcPr marL="6942" marR="6942" marT="6942" marB="0" anchor="ctr">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bg1">
                        <a:lumMod val="95000"/>
                      </a:schemeClr>
                    </a:solidFill>
                  </a:tcPr>
                </a:tc>
                <a:tc>
                  <a:txBody>
                    <a:bodyPr/>
                    <a:lstStyle/>
                    <a:p>
                      <a:pPr algn="just" fontAlgn="ctr"/>
                      <a:r>
                        <a:rPr lang="es-CL" sz="800" b="1" i="0" u="none" strike="noStrike" dirty="0">
                          <a:effectLst/>
                          <a:latin typeface="+mn-lt"/>
                        </a:rPr>
                        <a:t>Plazas Hombres</a:t>
                      </a:r>
                    </a:p>
                  </a:txBody>
                  <a:tcPr marL="6942" marR="6942" marT="6942" marB="0" anchor="ctr">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just" fontAlgn="ctr"/>
                      <a:r>
                        <a:rPr lang="es-CL" sz="800" b="1" i="0" u="none" strike="noStrike" dirty="0">
                          <a:effectLst/>
                          <a:latin typeface="+mn-lt"/>
                        </a:rPr>
                        <a:t>Plazas Mujeres</a:t>
                      </a:r>
                    </a:p>
                  </a:txBody>
                  <a:tcPr marL="6942" marR="6942" marT="6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just" fontAlgn="ctr"/>
                      <a:r>
                        <a:rPr lang="es-CL" sz="800" b="1" i="0" u="none" strike="noStrike" dirty="0">
                          <a:effectLst/>
                          <a:latin typeface="+mn-lt"/>
                        </a:rPr>
                        <a:t>Total Plazas 2013</a:t>
                      </a:r>
                    </a:p>
                  </a:txBody>
                  <a:tcPr marL="6942" marR="6942" marT="6942" marB="0" anchor="ctr">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bg1">
                        <a:lumMod val="95000"/>
                      </a:schemeClr>
                    </a:solidFill>
                  </a:tcPr>
                </a:tc>
              </a:tr>
              <a:tr h="168830">
                <a:tc>
                  <a:txBody>
                    <a:bodyPr/>
                    <a:lstStyle/>
                    <a:p>
                      <a:pPr algn="l" fontAlgn="b"/>
                      <a:r>
                        <a:rPr lang="es-CL" sz="800" b="0" i="0" u="none" strike="noStrike" dirty="0">
                          <a:effectLst/>
                          <a:latin typeface="+mn-lt"/>
                        </a:rPr>
                        <a:t>CET ARICA</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dirty="0">
                          <a:effectLst/>
                          <a:latin typeface="+mn-lt"/>
                        </a:rPr>
                        <a:t>66</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66</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68</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65</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10</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75</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CALAMA</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dirty="0">
                          <a:effectLst/>
                          <a:latin typeface="+mn-lt"/>
                        </a:rPr>
                        <a:t>18</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18</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18</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26</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 </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26</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ANTOFAGASTA</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dirty="0">
                          <a:effectLst/>
                          <a:latin typeface="+mn-lt"/>
                        </a:rPr>
                        <a:t>30</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30</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54</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39</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15</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54</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CAMINO LA POLVORA</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dirty="0">
                          <a:effectLst/>
                          <a:latin typeface="+mn-lt"/>
                        </a:rPr>
                        <a:t>43</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49</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49</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54</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10</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64</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VALPARAISO</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dirty="0">
                          <a:effectLst/>
                          <a:latin typeface="+mn-lt"/>
                        </a:rPr>
                        <a:t>16</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16</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16</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21</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 </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21</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PUTAENDO</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25</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25</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25</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35</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 </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35</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TALCA</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40</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40</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55</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57</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10</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67</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336">
                <a:tc>
                  <a:txBody>
                    <a:bodyPr/>
                    <a:lstStyle/>
                    <a:p>
                      <a:pPr algn="l" fontAlgn="b"/>
                      <a:r>
                        <a:rPr lang="es-CL" sz="800" b="0" i="0" u="none" strike="noStrike" dirty="0">
                          <a:effectLst/>
                          <a:latin typeface="+mn-lt"/>
                        </a:rPr>
                        <a:t>CET SAN CARLOS</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20</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20</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25</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36</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 </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36</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CONCEPCION</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70</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70</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75</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60</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20</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80</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YUNGAY</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20</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20</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20</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35</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 </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35</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CAÑETE</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28</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28</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28</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28</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 </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28</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ANGOL</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25</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25</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25</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25</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7</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32</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VICTORIA</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12</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12</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12</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12</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 </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12</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VILCUN</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75</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75</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90</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85</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5</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90</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VALDIVIA</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35</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35</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39</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43</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5</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48</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OSORNO</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70</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70</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70</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70</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 </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70</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VALLE VERDE</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20</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20</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30</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30</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 </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30</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NUEVA VIDA</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60</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20</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0</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0</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 </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0</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PUNTA ARENAS</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15</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15</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15</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18</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 </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18</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METROPOLITANO</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45</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45</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a:effectLst/>
                          <a:latin typeface="+mn-lt"/>
                        </a:rPr>
                        <a:t>48</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L" sz="900" b="0" i="0" u="none" strike="noStrike" dirty="0">
                          <a:effectLst/>
                          <a:latin typeface="+mn-lt"/>
                        </a:rPr>
                        <a:t>50</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 </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50</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830">
                <a:tc>
                  <a:txBody>
                    <a:bodyPr/>
                    <a:lstStyle/>
                    <a:p>
                      <a:pPr algn="l" fontAlgn="b"/>
                      <a:r>
                        <a:rPr lang="es-CL" sz="800" b="0" i="0" u="none" strike="noStrike" dirty="0">
                          <a:effectLst/>
                          <a:latin typeface="+mn-lt"/>
                        </a:rPr>
                        <a:t>CET FEMENINO SANTIAGO</a:t>
                      </a:r>
                    </a:p>
                  </a:txBody>
                  <a:tcPr marL="6942" marR="6942" marT="6942" marB="0" anchor="b">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bg1">
                        <a:lumMod val="95000"/>
                      </a:schemeClr>
                    </a:solidFill>
                  </a:tcPr>
                </a:tc>
                <a:tc>
                  <a:txBody>
                    <a:bodyPr/>
                    <a:lstStyle/>
                    <a:p>
                      <a:pPr algn="ctr" fontAlgn="t"/>
                      <a:r>
                        <a:rPr lang="es-CL" sz="900" b="0" i="0" u="none" strike="noStrike">
                          <a:effectLst/>
                          <a:latin typeface="+mn-lt"/>
                        </a:rPr>
                        <a:t>0</a:t>
                      </a:r>
                    </a:p>
                  </a:txBody>
                  <a:tcPr marL="6942" marR="6942" marT="69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pPr algn="ctr" fontAlgn="t"/>
                      <a:r>
                        <a:rPr lang="es-CL" sz="900" b="0" i="0" u="none" strike="noStrike">
                          <a:effectLst/>
                          <a:latin typeface="+mn-lt"/>
                        </a:rPr>
                        <a:t>0</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pPr algn="ctr" fontAlgn="t"/>
                      <a:r>
                        <a:rPr lang="es-CL" sz="900" b="0" i="0" u="none" strike="noStrike">
                          <a:effectLst/>
                          <a:latin typeface="+mn-lt"/>
                        </a:rPr>
                        <a:t>0</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pPr algn="ctr" fontAlgn="t"/>
                      <a:r>
                        <a:rPr lang="es-CL" sz="900" b="0" i="0" u="none" strike="noStrike" dirty="0">
                          <a:effectLst/>
                          <a:latin typeface="+mn-lt"/>
                        </a:rPr>
                        <a:t> </a:t>
                      </a:r>
                    </a:p>
                  </a:txBody>
                  <a:tcPr marL="6942" marR="6942" marT="6942" marB="0">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s-CL" sz="900" b="0" i="0" u="none" strike="noStrike" dirty="0">
                          <a:effectLst/>
                          <a:latin typeface="+mn-lt"/>
                        </a:rPr>
                        <a:t>34</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t"/>
                      <a:r>
                        <a:rPr lang="es-CL" sz="900" b="0" i="0" u="none" strike="noStrike" dirty="0">
                          <a:effectLst/>
                          <a:latin typeface="+mn-lt"/>
                        </a:rPr>
                        <a:t>34</a:t>
                      </a:r>
                    </a:p>
                  </a:txBody>
                  <a:tcPr marL="6942" marR="6942" marT="6942" marB="0">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r>
              <a:tr h="266232">
                <a:tc>
                  <a:txBody>
                    <a:bodyPr/>
                    <a:lstStyle/>
                    <a:p>
                      <a:pPr algn="ctr" fontAlgn="ctr"/>
                      <a:r>
                        <a:rPr lang="es-CL" sz="800" b="1" i="0" u="none" strike="noStrike" dirty="0">
                          <a:effectLst/>
                          <a:latin typeface="+mn-lt"/>
                        </a:rPr>
                        <a:t>TOTAL NACIONAL</a:t>
                      </a:r>
                    </a:p>
                  </a:txBody>
                  <a:tcPr marL="6942" marR="6942" marT="6942" marB="0" anchor="ctr">
                    <a:lnL w="19050" cap="flat" cmpd="sng" algn="ctr">
                      <a:solidFill>
                        <a:schemeClr val="accent5">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CL" sz="900" b="1" i="0" u="none" strike="noStrike" dirty="0">
                          <a:effectLst/>
                          <a:latin typeface="+mn-lt"/>
                        </a:rPr>
                        <a:t>733</a:t>
                      </a:r>
                    </a:p>
                  </a:txBody>
                  <a:tcPr marL="6942" marR="6942" marT="69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CL" sz="900" b="1" i="0" u="none" strike="noStrike" dirty="0">
                          <a:effectLst/>
                          <a:latin typeface="+mn-lt"/>
                        </a:rPr>
                        <a:t>699</a:t>
                      </a:r>
                    </a:p>
                  </a:txBody>
                  <a:tcPr marL="6942" marR="6942" marT="6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CL" sz="900" b="1" i="0" u="none" strike="noStrike" dirty="0">
                          <a:effectLst/>
                          <a:latin typeface="+mn-lt"/>
                        </a:rPr>
                        <a:t>762</a:t>
                      </a:r>
                    </a:p>
                  </a:txBody>
                  <a:tcPr marL="6942" marR="6942" marT="6942" marB="0" anchor="ctr">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CL" sz="900" b="1" i="0" u="none" strike="noStrike" dirty="0">
                          <a:effectLst/>
                          <a:latin typeface="+mn-lt"/>
                        </a:rPr>
                        <a:t>789</a:t>
                      </a:r>
                    </a:p>
                  </a:txBody>
                  <a:tcPr marL="6942" marR="6942" marT="6942" marB="0" anchor="ctr">
                    <a:lnL w="19050" cap="flat" cmpd="sng" algn="ctr">
                      <a:solidFill>
                        <a:schemeClr val="accent5">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s-CL" sz="900" b="1" i="0" u="none" strike="noStrike" dirty="0">
                          <a:effectLst/>
                          <a:latin typeface="+mn-lt"/>
                        </a:rPr>
                        <a:t>116</a:t>
                      </a:r>
                    </a:p>
                  </a:txBody>
                  <a:tcPr marL="6942" marR="6942" marT="6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ctr"/>
                      <a:r>
                        <a:rPr lang="es-CL" sz="900" b="1" i="0" u="none" strike="noStrike" dirty="0">
                          <a:effectLst/>
                          <a:latin typeface="+mn-lt"/>
                        </a:rPr>
                        <a:t>905</a:t>
                      </a:r>
                    </a:p>
                  </a:txBody>
                  <a:tcPr marL="6942" marR="6942" marT="6942" marB="0" anchor="ctr">
                    <a:lnL w="6350" cap="flat" cmpd="sng" algn="ctr">
                      <a:solidFill>
                        <a:srgbClr val="000000"/>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306343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gray">
          <a:xfrm>
            <a:off x="683514" y="1138653"/>
            <a:ext cx="7669315" cy="371308"/>
          </a:xfrm>
          <a:prstGeom prst="rect">
            <a:avLst/>
          </a:prstGeom>
          <a:solidFill>
            <a:srgbClr val="006CB7"/>
          </a:soli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endParaRPr lang="es-ES" sz="2400" b="1" noProof="1">
              <a:solidFill>
                <a:schemeClr val="bg1"/>
              </a:solidFill>
              <a:latin typeface="Verdana" pitchFamily="34" charset="0"/>
              <a:ea typeface="Verdana" pitchFamily="34" charset="0"/>
              <a:cs typeface="Verdana" pitchFamily="34" charset="0"/>
            </a:endParaRPr>
          </a:p>
        </p:txBody>
      </p:sp>
      <p:sp>
        <p:nvSpPr>
          <p:cNvPr id="19" name="Rectangle 5"/>
          <p:cNvSpPr>
            <a:spLocks noChangeArrowheads="1"/>
          </p:cNvSpPr>
          <p:nvPr/>
        </p:nvSpPr>
        <p:spPr bwMode="gray">
          <a:xfrm>
            <a:off x="683514" y="1556791"/>
            <a:ext cx="7669315" cy="446453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numCol="2"/>
          <a:lstStyle/>
          <a:p>
            <a:pPr marL="533400" indent="-360363"/>
            <a:r>
              <a:rPr lang="es-CL" b="1" dirty="0" smtClean="0">
                <a:solidFill>
                  <a:srgbClr val="DB4144"/>
                </a:solidFill>
                <a:latin typeface="+mn-lt"/>
                <a:ea typeface="Verdana" pitchFamily="34" charset="0"/>
                <a:cs typeface="Verdana" pitchFamily="34" charset="0"/>
              </a:rPr>
              <a:t>ALIMENTARIO</a:t>
            </a:r>
            <a:endParaRPr lang="es-CL" dirty="0">
              <a:solidFill>
                <a:srgbClr val="DB4144"/>
              </a:solidFill>
              <a:latin typeface="+mn-lt"/>
              <a:ea typeface="Verdana" pitchFamily="34" charset="0"/>
              <a:cs typeface="Verdana" pitchFamily="34" charset="0"/>
            </a:endParaRPr>
          </a:p>
          <a:p>
            <a:pPr marL="533400" lvl="0" indent="-360363">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Panadería</a:t>
            </a:r>
          </a:p>
          <a:p>
            <a:pPr marL="533400" lvl="0" indent="-360363">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Pastelería </a:t>
            </a:r>
            <a:endParaRPr lang="es-CL" sz="1600" dirty="0">
              <a:solidFill>
                <a:schemeClr val="tx1">
                  <a:lumMod val="75000"/>
                  <a:lumOff val="25000"/>
                </a:schemeClr>
              </a:solidFill>
              <a:latin typeface="+mn-lt"/>
              <a:ea typeface="Verdana" pitchFamily="34" charset="0"/>
              <a:cs typeface="Verdana" pitchFamily="34" charset="0"/>
            </a:endParaRPr>
          </a:p>
          <a:p>
            <a:pPr marL="533400" lvl="0" indent="-360363">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Elaboración </a:t>
            </a:r>
            <a:r>
              <a:rPr lang="es-CL" sz="1600" dirty="0">
                <a:solidFill>
                  <a:schemeClr val="tx1">
                    <a:lumMod val="75000"/>
                    <a:lumOff val="25000"/>
                  </a:schemeClr>
                </a:solidFill>
                <a:latin typeface="+mn-lt"/>
                <a:ea typeface="Verdana" pitchFamily="34" charset="0"/>
                <a:cs typeface="Verdana" pitchFamily="34" charset="0"/>
              </a:rPr>
              <a:t>de </a:t>
            </a:r>
            <a:r>
              <a:rPr lang="es-CL" sz="1600" dirty="0" smtClean="0">
                <a:solidFill>
                  <a:schemeClr val="tx1">
                    <a:lumMod val="75000"/>
                    <a:lumOff val="25000"/>
                  </a:schemeClr>
                </a:solidFill>
                <a:latin typeface="+mn-lt"/>
                <a:ea typeface="Verdana" pitchFamily="34" charset="0"/>
                <a:cs typeface="Verdana" pitchFamily="34" charset="0"/>
              </a:rPr>
              <a:t>cecinas</a:t>
            </a:r>
          </a:p>
          <a:p>
            <a:pPr marL="533400" lvl="0" indent="-360363">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Elaboración de quesos</a:t>
            </a:r>
          </a:p>
          <a:p>
            <a:pPr marL="533400" lvl="0" indent="-360363">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Producción de leche</a:t>
            </a:r>
          </a:p>
          <a:p>
            <a:pPr marL="533400" lvl="0" indent="-360363">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Elaboración de </a:t>
            </a:r>
            <a:r>
              <a:rPr lang="es-CL" sz="1600" dirty="0">
                <a:solidFill>
                  <a:schemeClr val="tx1">
                    <a:lumMod val="75000"/>
                    <a:lumOff val="25000"/>
                  </a:schemeClr>
                </a:solidFill>
                <a:latin typeface="+mn-lt"/>
                <a:ea typeface="Verdana" pitchFamily="34" charset="0"/>
                <a:cs typeface="Verdana" pitchFamily="34" charset="0"/>
              </a:rPr>
              <a:t>mermeladas</a:t>
            </a:r>
            <a:r>
              <a:rPr lang="es-CL" sz="1600" dirty="0" smtClean="0">
                <a:solidFill>
                  <a:schemeClr val="tx1">
                    <a:lumMod val="75000"/>
                    <a:lumOff val="25000"/>
                  </a:schemeClr>
                </a:solidFill>
                <a:latin typeface="+mn-lt"/>
                <a:ea typeface="Verdana" pitchFamily="34" charset="0"/>
                <a:cs typeface="Verdana" pitchFamily="34" charset="0"/>
              </a:rPr>
              <a:t>.</a:t>
            </a:r>
          </a:p>
          <a:p>
            <a:pPr marL="173037" lvl="0"/>
            <a:endParaRPr lang="es-CL" sz="1600" dirty="0">
              <a:solidFill>
                <a:schemeClr val="tx1">
                  <a:lumMod val="75000"/>
                  <a:lumOff val="25000"/>
                </a:schemeClr>
              </a:solidFill>
              <a:latin typeface="+mn-lt"/>
              <a:ea typeface="Verdana" pitchFamily="34" charset="0"/>
              <a:cs typeface="Verdana" pitchFamily="34" charset="0"/>
            </a:endParaRPr>
          </a:p>
          <a:p>
            <a:pPr marL="533400" indent="-360363"/>
            <a:r>
              <a:rPr lang="es-CL" b="1" dirty="0">
                <a:solidFill>
                  <a:srgbClr val="DB4144"/>
                </a:solidFill>
                <a:latin typeface="+mn-lt"/>
                <a:ea typeface="Verdana" pitchFamily="34" charset="0"/>
                <a:cs typeface="Verdana" pitchFamily="34" charset="0"/>
              </a:rPr>
              <a:t>INDUSTRIAL</a:t>
            </a:r>
            <a:endParaRPr lang="es-CL" dirty="0">
              <a:solidFill>
                <a:srgbClr val="DB4144"/>
              </a:solidFill>
              <a:latin typeface="+mn-lt"/>
              <a:ea typeface="Verdana" pitchFamily="34" charset="0"/>
              <a:cs typeface="Verdana" pitchFamily="34" charset="0"/>
            </a:endParaRPr>
          </a:p>
          <a:p>
            <a:pPr marL="533400" lvl="0" indent="-360363">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Soldadura</a:t>
            </a:r>
          </a:p>
          <a:p>
            <a:pPr marL="533400" lvl="0" indent="-360363">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Estructuras Metálicas</a:t>
            </a:r>
          </a:p>
          <a:p>
            <a:pPr marL="533400" lvl="0" indent="-360363">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Mueblería </a:t>
            </a:r>
            <a:r>
              <a:rPr lang="es-CL" sz="1600" dirty="0" smtClean="0">
                <a:solidFill>
                  <a:srgbClr val="FF0000"/>
                </a:solidFill>
                <a:latin typeface="+mn-lt"/>
                <a:ea typeface="Verdana" pitchFamily="34" charset="0"/>
                <a:cs typeface="Verdana" pitchFamily="34" charset="0"/>
              </a:rPr>
              <a:t>**</a:t>
            </a:r>
            <a:endParaRPr lang="es-CL" sz="1600" dirty="0">
              <a:solidFill>
                <a:srgbClr val="FF0000"/>
              </a:solidFill>
              <a:latin typeface="+mn-lt"/>
              <a:ea typeface="Verdana" pitchFamily="34" charset="0"/>
              <a:cs typeface="Verdana" pitchFamily="34" charset="0"/>
            </a:endParaRPr>
          </a:p>
          <a:p>
            <a:pPr marL="533400" lvl="0" indent="-360363">
              <a:buFont typeface="Arial" pitchFamily="34" charset="0"/>
              <a:buChar char="•"/>
            </a:pPr>
            <a:r>
              <a:rPr lang="es-CL" sz="1600" dirty="0">
                <a:solidFill>
                  <a:schemeClr val="tx1">
                    <a:lumMod val="75000"/>
                    <a:lumOff val="25000"/>
                  </a:schemeClr>
                </a:solidFill>
                <a:latin typeface="+mn-lt"/>
                <a:ea typeface="Verdana" pitchFamily="34" charset="0"/>
                <a:cs typeface="Verdana" pitchFamily="34" charset="0"/>
              </a:rPr>
              <a:t>Mecánica automotriz</a:t>
            </a:r>
          </a:p>
          <a:p>
            <a:pPr marL="533400" lvl="0" indent="-360363">
              <a:buFont typeface="Arial" pitchFamily="34" charset="0"/>
              <a:buChar char="•"/>
            </a:pPr>
            <a:r>
              <a:rPr lang="es-CL" sz="1600" dirty="0">
                <a:solidFill>
                  <a:schemeClr val="tx1">
                    <a:lumMod val="75000"/>
                    <a:lumOff val="25000"/>
                  </a:schemeClr>
                </a:solidFill>
                <a:latin typeface="+mn-lt"/>
                <a:ea typeface="Verdana" pitchFamily="34" charset="0"/>
                <a:cs typeface="Verdana" pitchFamily="34" charset="0"/>
              </a:rPr>
              <a:t>Vibro comprimido de cemento</a:t>
            </a:r>
          </a:p>
          <a:p>
            <a:pPr marL="533400" lvl="0" indent="-360363">
              <a:buFont typeface="Arial" pitchFamily="34" charset="0"/>
              <a:buChar char="•"/>
            </a:pPr>
            <a:r>
              <a:rPr lang="es-CL" sz="1600" dirty="0">
                <a:solidFill>
                  <a:schemeClr val="tx1">
                    <a:lumMod val="75000"/>
                    <a:lumOff val="25000"/>
                  </a:schemeClr>
                </a:solidFill>
                <a:latin typeface="+mn-lt"/>
                <a:ea typeface="Verdana" pitchFamily="34" charset="0"/>
                <a:cs typeface="Verdana" pitchFamily="34" charset="0"/>
              </a:rPr>
              <a:t>Confección de </a:t>
            </a:r>
            <a:r>
              <a:rPr lang="es-CL" sz="1600" dirty="0" smtClean="0">
                <a:solidFill>
                  <a:schemeClr val="tx1">
                    <a:lumMod val="75000"/>
                    <a:lumOff val="25000"/>
                  </a:schemeClr>
                </a:solidFill>
                <a:latin typeface="+mn-lt"/>
                <a:ea typeface="Verdana" pitchFamily="34" charset="0"/>
                <a:cs typeface="Verdana" pitchFamily="34" charset="0"/>
              </a:rPr>
              <a:t>vestuario</a:t>
            </a:r>
          </a:p>
          <a:p>
            <a:pPr marL="533400" lvl="0" indent="-360363"/>
            <a:r>
              <a:rPr lang="es-CL" sz="1600" b="1" dirty="0" smtClean="0">
                <a:solidFill>
                  <a:srgbClr val="FF0000"/>
                </a:solidFill>
                <a:latin typeface="+mn-lt"/>
                <a:ea typeface="Verdana" pitchFamily="34" charset="0"/>
                <a:cs typeface="Verdana" pitchFamily="34" charset="0"/>
              </a:rPr>
              <a:t>** Proyecto producción mobiliario CRS</a:t>
            </a:r>
          </a:p>
          <a:p>
            <a:pPr marL="533400" lvl="0" indent="-360363"/>
            <a:r>
              <a:rPr lang="es-CL" sz="1600" b="1" dirty="0" smtClean="0">
                <a:solidFill>
                  <a:srgbClr val="FF0000"/>
                </a:solidFill>
                <a:latin typeface="+mn-lt"/>
                <a:ea typeface="Verdana" pitchFamily="34" charset="0"/>
                <a:cs typeface="Verdana" pitchFamily="34" charset="0"/>
              </a:rPr>
              <a:t> (</a:t>
            </a:r>
            <a:r>
              <a:rPr lang="es-CL" sz="1600" b="1" dirty="0">
                <a:solidFill>
                  <a:srgbClr val="FF0000"/>
                </a:solidFill>
                <a:latin typeface="+mn-lt"/>
                <a:ea typeface="Verdana" pitchFamily="34" charset="0"/>
                <a:cs typeface="Verdana" pitchFamily="34" charset="0"/>
              </a:rPr>
              <a:t>9</a:t>
            </a:r>
            <a:r>
              <a:rPr lang="es-CL" sz="1600" b="1" dirty="0" smtClean="0">
                <a:solidFill>
                  <a:srgbClr val="FF0000"/>
                </a:solidFill>
                <a:latin typeface="+mn-lt"/>
                <a:ea typeface="Verdana" pitchFamily="34" charset="0"/>
                <a:cs typeface="Verdana" pitchFamily="34" charset="0"/>
              </a:rPr>
              <a:t> CET – 14 Regiones)</a:t>
            </a:r>
          </a:p>
          <a:p>
            <a:pPr marL="173037" lvl="0"/>
            <a:r>
              <a:rPr lang="es-CL" b="1" dirty="0" smtClean="0">
                <a:solidFill>
                  <a:srgbClr val="DB4144"/>
                </a:solidFill>
                <a:latin typeface="+mn-lt"/>
                <a:ea typeface="Verdana" pitchFamily="34" charset="0"/>
                <a:cs typeface="Verdana" pitchFamily="34" charset="0"/>
              </a:rPr>
              <a:t>     SERVICIOS</a:t>
            </a:r>
            <a:endParaRPr lang="es-CL" dirty="0">
              <a:solidFill>
                <a:srgbClr val="DB4144"/>
              </a:solidFill>
              <a:latin typeface="+mn-lt"/>
              <a:ea typeface="Verdana" pitchFamily="34" charset="0"/>
              <a:cs typeface="Verdana" pitchFamily="34" charset="0"/>
            </a:endParaRPr>
          </a:p>
          <a:p>
            <a:pPr marL="1068388" lvl="0" indent="-619125">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Imprenta</a:t>
            </a:r>
          </a:p>
          <a:p>
            <a:pPr marL="1068388" lvl="0" indent="-619125">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Lavandería</a:t>
            </a:r>
            <a:endParaRPr lang="es-CL" sz="1600" dirty="0">
              <a:solidFill>
                <a:schemeClr val="tx1">
                  <a:lumMod val="75000"/>
                  <a:lumOff val="25000"/>
                </a:schemeClr>
              </a:solidFill>
              <a:latin typeface="+mn-lt"/>
              <a:ea typeface="Verdana" pitchFamily="34" charset="0"/>
              <a:cs typeface="Verdana" pitchFamily="34" charset="0"/>
            </a:endParaRPr>
          </a:p>
          <a:p>
            <a:pPr marL="1068388" lvl="0" indent="-619125">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Banquetería</a:t>
            </a:r>
          </a:p>
          <a:p>
            <a:pPr marL="1068388" lvl="0" indent="-619125">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Reciclaje</a:t>
            </a:r>
          </a:p>
          <a:p>
            <a:pPr marL="1068388" lvl="0" indent="-619125">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Aseo industrial</a:t>
            </a:r>
            <a:endParaRPr lang="es-CL" sz="1600" dirty="0">
              <a:solidFill>
                <a:schemeClr val="tx1">
                  <a:lumMod val="75000"/>
                  <a:lumOff val="25000"/>
                </a:schemeClr>
              </a:solidFill>
              <a:latin typeface="+mn-lt"/>
              <a:ea typeface="Verdana" pitchFamily="34" charset="0"/>
              <a:cs typeface="Verdana" pitchFamily="34" charset="0"/>
            </a:endParaRPr>
          </a:p>
          <a:p>
            <a:pPr marL="449263" lvl="0"/>
            <a:endParaRPr lang="es-CL" sz="1600" b="1" dirty="0">
              <a:solidFill>
                <a:schemeClr val="tx1">
                  <a:lumMod val="75000"/>
                  <a:lumOff val="25000"/>
                </a:schemeClr>
              </a:solidFill>
              <a:latin typeface="+mn-lt"/>
              <a:ea typeface="Verdana" pitchFamily="34" charset="0"/>
              <a:cs typeface="Verdana" pitchFamily="34" charset="0"/>
            </a:endParaRPr>
          </a:p>
          <a:p>
            <a:pPr marL="449263" lvl="0"/>
            <a:r>
              <a:rPr lang="es-CL" b="1" dirty="0" smtClean="0">
                <a:solidFill>
                  <a:srgbClr val="DB4144"/>
                </a:solidFill>
                <a:latin typeface="+mn-lt"/>
              </a:rPr>
              <a:t>AGRÍCOLA - FORESTAL</a:t>
            </a:r>
            <a:endParaRPr lang="es-CL" sz="1600" dirty="0">
              <a:solidFill>
                <a:srgbClr val="DB4144"/>
              </a:solidFill>
              <a:latin typeface="+mn-lt"/>
            </a:endParaRPr>
          </a:p>
          <a:p>
            <a:pPr marL="1068388" indent="-619125">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Avícola</a:t>
            </a:r>
          </a:p>
          <a:p>
            <a:pPr marL="1068388" indent="-619125">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Apícola</a:t>
            </a:r>
            <a:endParaRPr lang="es-CL" sz="1600" dirty="0">
              <a:solidFill>
                <a:schemeClr val="tx1">
                  <a:lumMod val="75000"/>
                  <a:lumOff val="25000"/>
                </a:schemeClr>
              </a:solidFill>
              <a:latin typeface="+mn-lt"/>
              <a:ea typeface="Verdana" pitchFamily="34" charset="0"/>
              <a:cs typeface="Verdana" pitchFamily="34" charset="0"/>
            </a:endParaRPr>
          </a:p>
          <a:p>
            <a:pPr marL="1068388" indent="-619125">
              <a:buFont typeface="Arial" pitchFamily="34" charset="0"/>
              <a:buChar char="•"/>
            </a:pPr>
            <a:r>
              <a:rPr lang="es-CL" sz="1600" dirty="0">
                <a:solidFill>
                  <a:schemeClr val="tx1">
                    <a:lumMod val="75000"/>
                    <a:lumOff val="25000"/>
                  </a:schemeClr>
                </a:solidFill>
                <a:latin typeface="+mn-lt"/>
                <a:ea typeface="Verdana" pitchFamily="34" charset="0"/>
                <a:cs typeface="Verdana" pitchFamily="34" charset="0"/>
              </a:rPr>
              <a:t>Ganadera</a:t>
            </a:r>
          </a:p>
          <a:p>
            <a:pPr marL="1068388" indent="-619125">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Hortalizas</a:t>
            </a:r>
          </a:p>
          <a:p>
            <a:pPr marL="1068388" indent="-619125">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Plantas</a:t>
            </a:r>
          </a:p>
          <a:p>
            <a:pPr marL="1068388" indent="-619125">
              <a:buFont typeface="Arial" pitchFamily="34" charset="0"/>
              <a:buChar char="•"/>
            </a:pPr>
            <a:r>
              <a:rPr lang="es-CL" sz="1600" dirty="0" smtClean="0">
                <a:solidFill>
                  <a:schemeClr val="tx1">
                    <a:lumMod val="75000"/>
                    <a:lumOff val="25000"/>
                  </a:schemeClr>
                </a:solidFill>
                <a:latin typeface="+mn-lt"/>
                <a:ea typeface="Verdana" pitchFamily="34" charset="0"/>
                <a:cs typeface="Verdana" pitchFamily="34" charset="0"/>
              </a:rPr>
              <a:t>Arboles ornamentales</a:t>
            </a:r>
            <a:endParaRPr lang="es-CL" sz="1600" dirty="0">
              <a:solidFill>
                <a:schemeClr val="tx1">
                  <a:lumMod val="75000"/>
                  <a:lumOff val="25000"/>
                </a:schemeClr>
              </a:solidFill>
              <a:latin typeface="+mn-lt"/>
              <a:ea typeface="Verdana" pitchFamily="34" charset="0"/>
              <a:cs typeface="Verdana" pitchFamily="34" charset="0"/>
            </a:endParaRPr>
          </a:p>
        </p:txBody>
      </p:sp>
      <p:sp>
        <p:nvSpPr>
          <p:cNvPr id="2" name="1 Marcador de pie de página"/>
          <p:cNvSpPr>
            <a:spLocks noGrp="1"/>
          </p:cNvSpPr>
          <p:nvPr>
            <p:ph type="ftr" sz="quarter" idx="10"/>
          </p:nvPr>
        </p:nvSpPr>
        <p:spPr/>
        <p:txBody>
          <a:bodyPr/>
          <a:lstStyle/>
          <a:p>
            <a:r>
              <a:rPr lang="es-CL" smtClean="0"/>
              <a:t>Gobierno de Chile | Ministerio de Justicia </a:t>
            </a:r>
            <a:endParaRPr lang="en-US" dirty="0"/>
          </a:p>
        </p:txBody>
      </p:sp>
      <p:sp>
        <p:nvSpPr>
          <p:cNvPr id="3" name="2 Marcador de número de diapositiva"/>
          <p:cNvSpPr>
            <a:spLocks noGrp="1"/>
          </p:cNvSpPr>
          <p:nvPr>
            <p:ph type="sldNum" sz="quarter" idx="11"/>
          </p:nvPr>
        </p:nvSpPr>
        <p:spPr/>
        <p:txBody>
          <a:bodyPr/>
          <a:lstStyle/>
          <a:p>
            <a:fld id="{C3054ACE-6981-400A-BF11-63F5045A9218}" type="slidenum">
              <a:rPr lang="en-US" smtClean="0"/>
              <a:pPr/>
              <a:t>19</a:t>
            </a:fld>
            <a:endParaRPr lang="en-US" dirty="0"/>
          </a:p>
        </p:txBody>
      </p:sp>
      <p:sp>
        <p:nvSpPr>
          <p:cNvPr id="8" name="10 Título"/>
          <p:cNvSpPr>
            <a:spLocks noGrp="1"/>
          </p:cNvSpPr>
          <p:nvPr>
            <p:ph type="title"/>
          </p:nvPr>
        </p:nvSpPr>
        <p:spPr>
          <a:xfrm>
            <a:off x="647476" y="230957"/>
            <a:ext cx="7705353" cy="1143000"/>
          </a:xfrm>
        </p:spPr>
        <p:txBody>
          <a:bodyPr/>
          <a:lstStyle/>
          <a:p>
            <a:pPr algn="ctr">
              <a:defRPr/>
            </a:pPr>
            <a:r>
              <a:rPr lang="es-ES" sz="2800" dirty="0" smtClean="0">
                <a:latin typeface="+mj-lt"/>
              </a:rPr>
              <a:t>Principales Ámbitos Productivos CET</a:t>
            </a:r>
            <a:endParaRPr lang="es-CL" sz="28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60273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9"/>
          <p:cNvSpPr>
            <a:spLocks noGrp="1"/>
          </p:cNvSpPr>
          <p:nvPr>
            <p:ph type="sldNum" sz="quarter" idx="11"/>
          </p:nvPr>
        </p:nvSpPr>
        <p:spPr bwMode="auto">
          <a:noFill/>
          <a:ln>
            <a:miter lim="800000"/>
            <a:headEnd/>
            <a:tailEnd/>
          </a:ln>
        </p:spPr>
        <p:txBody>
          <a:bodyPr/>
          <a:lstStyle/>
          <a:p>
            <a:fld id="{DABFD817-B8B0-43E3-BA19-7B8C56584854}" type="slidenum">
              <a:rPr lang="en-US" smtClean="0">
                <a:ea typeface="ヒラギノ角ゴ Pro W3"/>
                <a:cs typeface="ヒラギノ角ゴ Pro W3"/>
              </a:rPr>
              <a:pPr/>
              <a:t>2</a:t>
            </a:fld>
            <a:endParaRPr lang="en-US" smtClean="0">
              <a:ea typeface="ヒラギノ角ゴ Pro W3"/>
              <a:cs typeface="ヒラギノ角ゴ Pro W3"/>
            </a:endParaRPr>
          </a:p>
        </p:txBody>
      </p:sp>
      <p:sp>
        <p:nvSpPr>
          <p:cNvPr id="44035" name="Footer Placeholder 10"/>
          <p:cNvSpPr>
            <a:spLocks noGrp="1"/>
          </p:cNvSpPr>
          <p:nvPr>
            <p:ph type="ftr" sz="quarter" idx="10"/>
          </p:nvPr>
        </p:nvSpPr>
        <p:spPr bwMode="auto">
          <a:noFill/>
          <a:ln>
            <a:miter lim="800000"/>
            <a:headEnd/>
            <a:tailEnd/>
          </a:ln>
        </p:spPr>
        <p:txBody>
          <a:bodyPr/>
          <a:lstStyle/>
          <a:p>
            <a:r>
              <a:rPr lang="en-US" smtClean="0">
                <a:latin typeface="Verdana" pitchFamily="34" charset="0"/>
                <a:ea typeface="ヒラギノ角ゴ Pro W3"/>
                <a:cs typeface="ヒラギノ角ゴ Pro W3"/>
              </a:rPr>
              <a:t>Gobierno de Chile |Ministerio de Justicia</a:t>
            </a:r>
          </a:p>
        </p:txBody>
      </p:sp>
      <p:sp>
        <p:nvSpPr>
          <p:cNvPr id="44036" name="AutoShape 4" descr="data:image/jpeg;base64,/9j/4AAQSkZJRgABAQAAAQABAAD/2wCEAAkGBhEGDxQUBw8TDhIQERIUExAQEBUPEA8QExAWFxYRFBIjGyceGhkkJRQVIS8hLygpLS4wFSAyNTAqNSYrLDUBCQoKBQUFDQUFDSkYEhgpKSkpKSkpKSkpKSkpKSkpKSkpKSkpKSkpKSkpKSkpKSkpKSkpKSkpKSkpKSkpKSkpKf/AABEIANQA7QMBIgACEQEDEQH/xAAcAAEAAgMBAQEAAAAAAAAAAAAABwgBBQYEAgP/xAA/EAACAQMBBQUFAwoGAwAAAAAAAQIDBBEFBgcSITEIE0FRYSIycYGRFIKhI0JSYnKSorGywiQzo+Hw8RVUc//EABQBAQAAAAAAAAAAAAAAAAAAAAD/xAAUEQEAAAAAAAAAAAAAAAAAAAAA/9oADAMBAAIRAxEAPwCcQAAAAAAAAAAANVtLtPbbJW7r6vUVOC5JdZ1JvpCEfGX/AG8IDY3FxC0hKdxJU4QTlKcmoxjFLLbfgiMdc7Qmnac5R06nWvJReFKKjSozx4qbfFj7pEW8DejdbdTcZydC1T9i2i+Tx0lUf58vwXgjiwJS1ztC6jqGVpdOlZxa5NLvqq+/L2f4Tjqm8PVarblqd3l+VxOK+ieEc8ANrdbVX1683V7c1H+vcVJf3Gz07efq2lQ4LXUKyisYU3GthLok5JtL0OXAE8bud/DvaiobXuMHJpU7qMeGLk3jhqxXJdfeWEvHzJqTz0KOkh7Bb5bzZJwp3zd3aQjw9y+FVKcc8nTqYzyz7reMcuXIC0ANfoOu0NpbaFxpk+OlVWU+jTXJxkvCSeU0bAAAAAAAADIAGMmQAAAAAAAAAAAAADE5KCbm0kllt8kkvFsqXvO2wnthqNWfecdClOVO3in7CpRljjivOWOJvrzXkixm8/Vf/D6Pdzyk3QlTjxLOZVfyaSXn7TKigAAAAAAAAAABN3Z02rjRdaxuJYlUk69HPSTUEqkPjiMZY9JE6lJdOv6mlVoVbKbp1KU1OEk8NSi8ouPszrcdpLKhcUlhV6UZ8P6Mmvaj8mmvkBswAAAAAAAAAAAAAAAAAAAAAAAQ72jdoVbWtC0p+9Xqd7P0p0spL5yl/AV+Ji7SdDhvLWX6VvOP7tVv+8h0AAAAAAAAAAABbDc609Cs+7al7FTOPCXf1Mr5MqeWi3E1e80Oil+bUuF/rSl/cBIIAAAAAAAAAAAAAAAAAAAAAAAIV7S1txUbKp+jUrw/ejBr+hkDFlu0HaQr6OpVE+Klc0nBrwclKLz6Yb+eCtIAAAAAAAAAAAC025HSHpWi0XPObiVSu0/BTliOPRxhF/Mq0lkuls9GnC0oRs5QlCFGnCLpSU6eIQUfZkuTXIDYAAAAAAAAAAAAAAAAAAAAAAAAgztI681K2tKU2lwyr1YJ8pZlw08/DhqEHks9ozTJW+o0az9ytbKKflOlOXEvpOD+ZEwAAAAAAAAAAACf+zbqrr2t1Qm8qjVp1Ip+CqxaaXpmnn5kAFiOzno6tbCvXksSuK/Cn506McL+Kc/oBLYAAAAAAAAAAAAAAAAAAAAAAAOB317MPaPSZuhHiq2j7+GFmTjFNVIr7rbx5wRVovGV73k7krmhdVK+zNKNW3quVR0lOFOVu8NzWJNJw6tY6ZxjlkCIAAAAAAAAAD97KznqNWFK1jxVKs404RylxTnJRis/FoD06BoVbaW5p2+mw46lWWEvCK6ucn4RSy2/QuBs1oFPZezo21n7lGCjno5ybzKb9ZNyfzOQ3U7rFsHCVW/nGrd1oqMnD3KNPOe7g+ry0m3y6JLplyEAAAAAAAAAAAAAAAAAAAAAAAAAMSXEsPnnwMgCnG22gS2Y1G4t6keFU6suDHNOlL2qbT/ZcTRk5dpDQIRVtd0o4nKUqFRrpJKLnTz6rE/+Ig0AAAAAAHV7qqUa2t2Sq9O/T+9GMpR/FI5Q6bdpUdPWbFx/9qkvlKWH/MC3oAAAAAAAAAAAAAAAAAAAAAAAMPmZAAAACOt/Vh9s0ScuHidCtRqL9X2u7b+lR/UrCW+3lW6utGvlLwtasumecI8a/pKhMDAAAAAAbvYm5+x6nZzbwo3du2/Jd9FN/Rs0h90KroyjKPWMk18U8gXgQPNp1zG9o06lFpxqU4Ti48k1OKkmvTmekAAAAAAAAAAAAAAAAAAAAAAAAAD5qVFSTdRqKSy23hJLxbI12036WWzuYaPjUK3nTmvs8P2qqzxP0WfigOr2+1Gjp2mXX2+pCmp21eEVOSXeTlRklCK/Obz0Kem92x2wuNtbqVfUXjwp0k24UafhCP8ANvxZogAAAAAAAAJw3S74bbR7J2201V0vsy/IVOCVTvKTf+VhJvij4eGGvIk7ZzeNpu1c3DSbuM6nhTmpUqkuWcwjJJy+WSoJ+lCvK2kpUJOEoNSjKLcZRknlNNc0wLvggbZHtESto06W01B1eFcMrqlJd414SlSxhvzaa+BMmmbVWWswjPT7ujVU8cOKseLn4OGeJP0ayBtQAAAAAGG/Jf7GQAAAAAADidsd7mn7HydOtUdxXj1oUMSlF+U5+7H4Zz6EObQb+9T1ZtadKFjTzyVKKnUx+tUknz+CQFmT4q140FmtJQS6uTUUvmymlxtVe3U3Ove3Epy6ydeplry69PQ19e6nc47+cp46ccnLHwyBbfWt5ml6Cv8AGX1JvHuUpd/N+nDDOPngj7aHtH0aacdnrSdSXNKpcNU4J+fdpty+sSBAB0O0e32obV8tXu51IZz3UcU6Pp+TjhP4vLOeAAAAAAAAAAAAAAABnJgAbfS9rb7RZJ6deV6WPCNWXDjycc4a+R2+idoHU9NXDfqjerPvVId3Ux5cUcL6pkYgCdrftLQePtOmyXm4XKl9E6a/mb2y7Q2l3GPtELmg314qUZxXrmMm/wACtgAudoe1NntJCM9IuadZSzhRliax1zTeJLHqvE2pSK1u52M4ztJypTg8xnCThOL81Jc0Thu237Ku4W21zxJ4jC96KT8FWXh+39UubAm0BPPQACNd+O21XZWyhS0yo6Ve7lKPHHlOnRglxyi/CTcorPq8cySisO/TaZa9qsqdDnTso9zn9KrxN1X8n7P3AI7cuJ5lzb8TAAAAAAAAAAAAAAAAAAAAAAAAAAAAAAAAAAFr9z+vPX9Gt5Vuc6KdCT657n2Yv4uPAdoQp2atR4qV5QlL3Z0asY/txlGTX7kPwJrA1G12uLZqwuLh83RoylFedTpBfOTiU2rVpXEnKq3KUm5Sk+bcm8tssX2h9cdhptOhT63dZcX/AM6OJtfvd2VxAAAAAAAAAAAAAAAAAAAAAAAAAAAAAAAAAAACTOz9qf2HWO7k+Vzb1YJecoYqL8IS+pZcpnsnrz2YvqFzBcXcVFJx8ZQfKcV6uLkvmXHtLqN7ThUt3xQqQjOEl0lCUU0/o0BB3aR1ajXla0KU1KtS72dSMXl04zUFFS8m8N48l6ohI6PeNaKy1e8jGr3/APiakuPOec3xOLfnHi4X6xZzgAAAAAAAAAAAAAAAAAAAAAAAAAAAAAAAAAAACzG4HV3qOkd3Ntu1r1Kazz9iWKkcenttfIrOWQ7O9ejPSqkbf/NhczdZePtRjwS+GI4+MWBAe1MeC/ukvC6uFz9K0jVgAAAAAAAAAAAAAAAAAAAAAAAAAAAAAAAAAAAAOp2K20vNk1VWjVlSVVwc806dTLjxY96Lx1YAH//Z"/>
          <p:cNvSpPr>
            <a:spLocks noChangeAspect="1" noChangeArrowheads="1"/>
          </p:cNvSpPr>
          <p:nvPr/>
        </p:nvSpPr>
        <p:spPr bwMode="auto">
          <a:xfrm>
            <a:off x="63500" y="-977900"/>
            <a:ext cx="2257425" cy="2019300"/>
          </a:xfrm>
          <a:prstGeom prst="rect">
            <a:avLst/>
          </a:prstGeom>
          <a:noFill/>
          <a:ln w="9525">
            <a:noFill/>
            <a:miter lim="800000"/>
            <a:headEnd/>
            <a:tailEnd/>
          </a:ln>
        </p:spPr>
        <p:txBody>
          <a:bodyPr/>
          <a:lstStyle/>
          <a:p>
            <a:endParaRPr lang="es-CL"/>
          </a:p>
        </p:txBody>
      </p:sp>
      <p:sp>
        <p:nvSpPr>
          <p:cNvPr id="44037" name="AutoShape 6" descr="data:image/jpeg;base64,/9j/4AAQSkZJRgABAQAAAQABAAD/2wCEAAkGBhEGDxQUBw8TDhIQERIUExAQEBUPEA8QExAWFxYRFBIjGyceGhkkJRQVIS8hLygpLS4wFSAyNTAqNSYrLDUBCQoKBQUFDQUFDSkYEhgpKSkpKSkpKSkpKSkpKSkpKSkpKSkpKSkpKSkpKSkpKSkpKSkpKSkpKSkpKSkpKSkpKf/AABEIANQA7QMBIgACEQEDEQH/xAAcAAEAAgMBAQEAAAAAAAAAAAAABwgBBQYEAgP/xAA/EAACAQMBBQUFAwoGAwAAAAAAAQIDBBEFBgcSITEIE0FRYSIycYGRFIKhI0JSYnKSorGywiQzo+Hw8RVUc//EABQBAQAAAAAAAAAAAAAAAAAAAAD/xAAUEQEAAAAAAAAAAAAAAAAAAAAA/9oADAMBAAIRAxEAPwCcQAAAAAAAAAAANVtLtPbbJW7r6vUVOC5JdZ1JvpCEfGX/AG8IDY3FxC0hKdxJU4QTlKcmoxjFLLbfgiMdc7Qmnac5R06nWvJReFKKjSozx4qbfFj7pEW8DejdbdTcZydC1T9i2i+Tx0lUf58vwXgjiwJS1ztC6jqGVpdOlZxa5NLvqq+/L2f4Tjqm8PVarblqd3l+VxOK+ieEc8ANrdbVX1683V7c1H+vcVJf3Gz07efq2lQ4LXUKyisYU3GthLok5JtL0OXAE8bud/DvaiobXuMHJpU7qMeGLk3jhqxXJdfeWEvHzJqTz0KOkh7Bb5bzZJwp3zd3aQjw9y+FVKcc8nTqYzyz7reMcuXIC0ANfoOu0NpbaFxpk+OlVWU+jTXJxkvCSeU0bAAAAAAAADIAGMmQAAAAAAAAAAAAADE5KCbm0kllt8kkvFsqXvO2wnthqNWfecdClOVO3in7CpRljjivOWOJvrzXkixm8/Vf/D6Pdzyk3QlTjxLOZVfyaSXn7TKigAAAAAAAAAABN3Z02rjRdaxuJYlUk69HPSTUEqkPjiMZY9JE6lJdOv6mlVoVbKbp1KU1OEk8NSi8ouPszrcdpLKhcUlhV6UZ8P6Mmvaj8mmvkBswAAAAAAAAAAAAAAAAAAAAAAAQ72jdoVbWtC0p+9Xqd7P0p0spL5yl/AV+Ji7SdDhvLWX6VvOP7tVv+8h0AAAAAAAAAAABbDc609Cs+7al7FTOPCXf1Mr5MqeWi3E1e80Oil+bUuF/rSl/cBIIAAAAAAAAAAAAAAAAAAAAAAAIV7S1txUbKp+jUrw/ejBr+hkDFlu0HaQr6OpVE+Klc0nBrwclKLz6Yb+eCtIAAAAAAAAAAAC025HSHpWi0XPObiVSu0/BTliOPRxhF/Mq0lkuls9GnC0oRs5QlCFGnCLpSU6eIQUfZkuTXIDYAAAAAAAAAAAAAAAAAAAAAAAAgztI681K2tKU2lwyr1YJ8pZlw08/DhqEHks9ozTJW+o0az9ytbKKflOlOXEvpOD+ZEwAAAAAAAAAAACf+zbqrr2t1Qm8qjVp1Ip+CqxaaXpmnn5kAFiOzno6tbCvXksSuK/Cn506McL+Kc/oBLYAAAAAAAAAAAAAAAAAAAAAAAOB317MPaPSZuhHiq2j7+GFmTjFNVIr7rbx5wRVovGV73k7krmhdVK+zNKNW3quVR0lOFOVu8NzWJNJw6tY6ZxjlkCIAAAAAAAAAD97KznqNWFK1jxVKs404RylxTnJRis/FoD06BoVbaW5p2+mw46lWWEvCK6ucn4RSy2/QuBs1oFPZezo21n7lGCjno5ybzKb9ZNyfzOQ3U7rFsHCVW/nGrd1oqMnD3KNPOe7g+ry0m3y6JLplyEAAAAAAAAAAAAAAAAAAAAAAAAAMSXEsPnnwMgCnG22gS2Y1G4t6keFU6suDHNOlL2qbT/ZcTRk5dpDQIRVtd0o4nKUqFRrpJKLnTz6rE/+Ig0AAAAAAHV7qqUa2t2Sq9O/T+9GMpR/FI5Q6bdpUdPWbFx/9qkvlKWH/MC3oAAAAAAAAAAAAAAAAAAAAAAAMPmZAAAACOt/Vh9s0ScuHidCtRqL9X2u7b+lR/UrCW+3lW6utGvlLwtasumecI8a/pKhMDAAAAAAbvYm5+x6nZzbwo3du2/Jd9FN/Rs0h90KroyjKPWMk18U8gXgQPNp1zG9o06lFpxqU4Ti48k1OKkmvTmekAAAAAAAAAAAAAAAAAAAAAAAAAD5qVFSTdRqKSy23hJLxbI12036WWzuYaPjUK3nTmvs8P2qqzxP0WfigOr2+1Gjp2mXX2+pCmp21eEVOSXeTlRklCK/Obz0Kem92x2wuNtbqVfUXjwp0k24UafhCP8ANvxZogAAAAAAAAJw3S74bbR7J2201V0vsy/IVOCVTvKTf+VhJvij4eGGvIk7ZzeNpu1c3DSbuM6nhTmpUqkuWcwjJJy+WSoJ+lCvK2kpUJOEoNSjKLcZRknlNNc0wLvggbZHtESto06W01B1eFcMrqlJd414SlSxhvzaa+BMmmbVWWswjPT7ujVU8cOKseLn4OGeJP0ayBtQAAAAAGG/Jf7GQAAAAAADidsd7mn7HydOtUdxXj1oUMSlF+U5+7H4Zz6EObQb+9T1ZtadKFjTzyVKKnUx+tUknz+CQFmT4q140FmtJQS6uTUUvmymlxtVe3U3Ove3Epy6ydeplry69PQ19e6nc47+cp46ccnLHwyBbfWt5ml6Cv8AGX1JvHuUpd/N+nDDOPngj7aHtH0aacdnrSdSXNKpcNU4J+fdpty+sSBAB0O0e32obV8tXu51IZz3UcU6Pp+TjhP4vLOeAAAAAAAAAAAAAAABnJgAbfS9rb7RZJ6deV6WPCNWXDjycc4a+R2+idoHU9NXDfqjerPvVId3Ux5cUcL6pkYgCdrftLQePtOmyXm4XKl9E6a/mb2y7Q2l3GPtELmg314qUZxXrmMm/wACtgAudoe1NntJCM9IuadZSzhRliax1zTeJLHqvE2pSK1u52M4ztJypTg8xnCThOL81Jc0Thu237Ku4W21zxJ4jC96KT8FWXh+39UubAm0BPPQACNd+O21XZWyhS0yo6Ve7lKPHHlOnRglxyi/CTcorPq8cySisO/TaZa9qsqdDnTso9zn9KrxN1X8n7P3AI7cuJ5lzb8TAAAAAAAAAAAAAAAAAAAAAAAAAAAAAAAAAAFr9z+vPX9Gt5Vuc6KdCT657n2Yv4uPAdoQp2atR4qV5QlL3Z0asY/txlGTX7kPwJrA1G12uLZqwuLh83RoylFedTpBfOTiU2rVpXEnKq3KUm5Sk+bcm8tssX2h9cdhptOhT63dZcX/AM6OJtfvd2VxAAAAAAAAAAAAAAAAAAAAAAAAAAAAAAAAAAACTOz9qf2HWO7k+Vzb1YJecoYqL8IS+pZcpnsnrz2YvqFzBcXcVFJx8ZQfKcV6uLkvmXHtLqN7ThUt3xQqQjOEl0lCUU0/o0BB3aR1ajXla0KU1KtS72dSMXl04zUFFS8m8N48l6ohI6PeNaKy1e8jGr3/APiakuPOec3xOLfnHi4X6xZzgAAAAAAAAAAAAAAAAAAAAAAAAAAAAAAAAAAACzG4HV3qOkd3Ntu1r1Kazz9iWKkcenttfIrOWQ7O9ejPSqkbf/NhczdZePtRjwS+GI4+MWBAe1MeC/ukvC6uFz9K0jVgAAAAAAAAAAAAAAAAAAAAAAAAAAAAAAAAAAAAOp2K20vNk1VWjVlSVVwc806dTLjxY96Lx1YAH//Z"/>
          <p:cNvSpPr>
            <a:spLocks noChangeAspect="1" noChangeArrowheads="1"/>
          </p:cNvSpPr>
          <p:nvPr/>
        </p:nvSpPr>
        <p:spPr bwMode="auto">
          <a:xfrm>
            <a:off x="63500" y="-977900"/>
            <a:ext cx="2257425" cy="2019300"/>
          </a:xfrm>
          <a:prstGeom prst="rect">
            <a:avLst/>
          </a:prstGeom>
          <a:noFill/>
          <a:ln w="9525">
            <a:noFill/>
            <a:miter lim="800000"/>
            <a:headEnd/>
            <a:tailEnd/>
          </a:ln>
        </p:spPr>
        <p:txBody>
          <a:bodyPr/>
          <a:lstStyle/>
          <a:p>
            <a:endParaRPr lang="es-CL"/>
          </a:p>
        </p:txBody>
      </p:sp>
      <p:sp>
        <p:nvSpPr>
          <p:cNvPr id="11" name="10 Título"/>
          <p:cNvSpPr>
            <a:spLocks noGrp="1"/>
          </p:cNvSpPr>
          <p:nvPr>
            <p:ph type="title"/>
          </p:nvPr>
        </p:nvSpPr>
        <p:spPr>
          <a:xfrm>
            <a:off x="638040" y="404664"/>
            <a:ext cx="7705353" cy="1143000"/>
          </a:xfrm>
        </p:spPr>
        <p:txBody>
          <a:bodyPr/>
          <a:lstStyle/>
          <a:p>
            <a:pPr algn="ctr">
              <a:defRPr/>
            </a:pPr>
            <a:r>
              <a:rPr lang="es-CL" sz="3200" dirty="0" smtClean="0">
                <a:latin typeface="+mj-lt"/>
              </a:rPr>
              <a:t>Gendarmería de Chile</a:t>
            </a:r>
            <a:endParaRPr lang="es-CL" sz="3200" dirty="0">
              <a:effectLst>
                <a:outerShdw blurRad="38100" dist="38100" dir="2700000" algn="tl">
                  <a:srgbClr val="000000">
                    <a:alpha val="43137"/>
                  </a:srgbClr>
                </a:outerShdw>
              </a:effectLst>
              <a:latin typeface="+mj-lt"/>
            </a:endParaRPr>
          </a:p>
        </p:txBody>
      </p:sp>
      <p:sp>
        <p:nvSpPr>
          <p:cNvPr id="44039" name="7 CuadroTexto"/>
          <p:cNvSpPr txBox="1">
            <a:spLocks noChangeArrowheads="1"/>
          </p:cNvSpPr>
          <p:nvPr/>
        </p:nvSpPr>
        <p:spPr bwMode="auto">
          <a:xfrm>
            <a:off x="971550" y="2133600"/>
            <a:ext cx="184150" cy="368300"/>
          </a:xfrm>
          <a:prstGeom prst="rect">
            <a:avLst/>
          </a:prstGeom>
          <a:noFill/>
          <a:ln w="9525">
            <a:noFill/>
            <a:miter lim="800000"/>
            <a:headEnd/>
            <a:tailEnd/>
          </a:ln>
        </p:spPr>
        <p:txBody>
          <a:bodyPr wrap="none">
            <a:spAutoFit/>
          </a:bodyPr>
          <a:lstStyle/>
          <a:p>
            <a:endParaRPr lang="es-CL"/>
          </a:p>
        </p:txBody>
      </p:sp>
      <p:sp>
        <p:nvSpPr>
          <p:cNvPr id="10" name="Rectangle 7"/>
          <p:cNvSpPr>
            <a:spLocks noChangeArrowheads="1"/>
          </p:cNvSpPr>
          <p:nvPr/>
        </p:nvSpPr>
        <p:spPr bwMode="auto">
          <a:xfrm>
            <a:off x="971550" y="1484758"/>
            <a:ext cx="7345363" cy="286232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800100" lvl="1" indent="-342900" algn="just">
              <a:buSzPct val="90000"/>
              <a:buFont typeface="Wingdings" pitchFamily="2" charset="2"/>
              <a:buChar char="q"/>
              <a:defRPr/>
            </a:pPr>
            <a:r>
              <a:rPr lang="es-ES" sz="2000" dirty="0" smtClean="0">
                <a:solidFill>
                  <a:schemeClr val="tx2"/>
                </a:solidFill>
                <a:latin typeface="Calibri" pitchFamily="34" charset="0"/>
                <a:ea typeface="ヒラギノ角ゴ Pro W3" charset="-128"/>
                <a:cs typeface="Verdana"/>
              </a:rPr>
              <a:t>Gendarmería de Chile es una institución pública, dependiente del Ministerio de Justicia del Gobierno de Chile.</a:t>
            </a:r>
          </a:p>
          <a:p>
            <a:pPr marL="800100" lvl="1" indent="-342900" algn="just">
              <a:buSzPct val="90000"/>
              <a:buFont typeface="Wingdings" pitchFamily="2" charset="2"/>
              <a:buChar char="q"/>
              <a:defRPr/>
            </a:pPr>
            <a:r>
              <a:rPr lang="es-CL" sz="2000" dirty="0" smtClean="0">
                <a:latin typeface="Calibri" pitchFamily="34" charset="0"/>
                <a:ea typeface="ヒラギノ角ゴ Pro W3" charset="-128"/>
                <a:cs typeface="Verdana"/>
              </a:rPr>
              <a:t>Se organiza </a:t>
            </a:r>
            <a:r>
              <a:rPr lang="es-CL" sz="2000" dirty="0">
                <a:latin typeface="Calibri" pitchFamily="34" charset="0"/>
                <a:ea typeface="ヒラギノ角ゴ Pro W3" charset="-128"/>
                <a:cs typeface="Verdana"/>
              </a:rPr>
              <a:t>en una Dirección </a:t>
            </a:r>
            <a:r>
              <a:rPr lang="es-CL" sz="2000" dirty="0" smtClean="0">
                <a:latin typeface="Calibri" pitchFamily="34" charset="0"/>
                <a:ea typeface="ヒラギノ角ゴ Pro W3" charset="-128"/>
                <a:cs typeface="Verdana"/>
              </a:rPr>
              <a:t>Nacional y </a:t>
            </a:r>
            <a:r>
              <a:rPr lang="es-CL" sz="2000" dirty="0">
                <a:latin typeface="Calibri" pitchFamily="34" charset="0"/>
                <a:ea typeface="ヒラギノ角ゴ Pro W3" charset="-128"/>
                <a:cs typeface="Verdana"/>
              </a:rPr>
              <a:t>Direcciones </a:t>
            </a:r>
            <a:r>
              <a:rPr lang="es-CL" sz="2000" dirty="0" smtClean="0">
                <a:latin typeface="Calibri" pitchFamily="34" charset="0"/>
                <a:ea typeface="ヒラギノ角ゴ Pro W3" charset="-128"/>
                <a:cs typeface="Verdana"/>
              </a:rPr>
              <a:t>Regionales.</a:t>
            </a:r>
          </a:p>
          <a:p>
            <a:pPr marL="800100" lvl="1" indent="-342900" algn="just">
              <a:buSzPct val="90000"/>
              <a:buFont typeface="Wingdings" pitchFamily="2" charset="2"/>
              <a:buChar char="q"/>
              <a:defRPr/>
            </a:pPr>
            <a:r>
              <a:rPr lang="es-CL" sz="2000" dirty="0" smtClean="0">
                <a:solidFill>
                  <a:schemeClr val="tx2"/>
                </a:solidFill>
                <a:latin typeface="Calibri" pitchFamily="34" charset="0"/>
                <a:ea typeface="ヒラギノ角ゴ Pro W3" charset="-128"/>
                <a:cs typeface="Verdana"/>
              </a:rPr>
              <a:t>La Dirección Nacional a su vez se organiza </a:t>
            </a:r>
            <a:r>
              <a:rPr lang="es-CL" sz="2000" smtClean="0">
                <a:solidFill>
                  <a:schemeClr val="tx2"/>
                </a:solidFill>
                <a:latin typeface="Calibri" pitchFamily="34" charset="0"/>
                <a:ea typeface="ヒラギノ角ゴ Pro W3" charset="-128"/>
                <a:cs typeface="Verdana"/>
              </a:rPr>
              <a:t>en </a:t>
            </a:r>
            <a:r>
              <a:rPr lang="es-CL" sz="2000" smtClean="0">
                <a:solidFill>
                  <a:schemeClr val="tx2"/>
                </a:solidFill>
                <a:latin typeface="Calibri" pitchFamily="34" charset="0"/>
                <a:ea typeface="ヒラギノ角ゴ Pro W3" charset="-128"/>
                <a:cs typeface="Verdana"/>
              </a:rPr>
              <a:t>la </a:t>
            </a:r>
            <a:r>
              <a:rPr lang="es-CL" sz="2000" dirty="0" smtClean="0">
                <a:solidFill>
                  <a:schemeClr val="tx2"/>
                </a:solidFill>
                <a:latin typeface="Calibri" pitchFamily="34" charset="0"/>
                <a:ea typeface="ヒラギノ角ゴ Pro W3" charset="-128"/>
                <a:cs typeface="Verdana"/>
              </a:rPr>
              <a:t>Subdirección de Administración </a:t>
            </a:r>
            <a:r>
              <a:rPr lang="es-CL" sz="2000" dirty="0">
                <a:solidFill>
                  <a:schemeClr val="tx2"/>
                </a:solidFill>
                <a:latin typeface="Calibri" pitchFamily="34" charset="0"/>
                <a:ea typeface="ヒラギノ角ゴ Pro W3" charset="-128"/>
                <a:cs typeface="Verdana"/>
              </a:rPr>
              <a:t>y Finanzas, la Subdirección Técnica, la Subdirección </a:t>
            </a:r>
            <a:r>
              <a:rPr lang="es-CL" sz="2000" dirty="0" smtClean="0">
                <a:solidFill>
                  <a:schemeClr val="tx2"/>
                </a:solidFill>
                <a:latin typeface="Calibri" pitchFamily="34" charset="0"/>
                <a:ea typeface="ヒラギノ角ゴ Pro W3" charset="-128"/>
                <a:cs typeface="Verdana"/>
              </a:rPr>
              <a:t>Operativa.</a:t>
            </a:r>
            <a:endParaRPr lang="es-CL" sz="2000" dirty="0">
              <a:solidFill>
                <a:schemeClr val="tx2"/>
              </a:solidFill>
              <a:latin typeface="Calibri" pitchFamily="34" charset="0"/>
              <a:ea typeface="ヒラギノ角ゴ Pro W3" charset="-128"/>
              <a:cs typeface="Verdana"/>
            </a:endParaRPr>
          </a:p>
          <a:p>
            <a:pPr marL="800100" lvl="1" indent="-342900" algn="just">
              <a:buSzPct val="90000"/>
              <a:buFont typeface="Wingdings" pitchFamily="2" charset="2"/>
              <a:buChar char="q"/>
              <a:defRPr/>
            </a:pPr>
            <a:r>
              <a:rPr lang="es-ES" sz="2000" dirty="0" smtClean="0">
                <a:solidFill>
                  <a:schemeClr val="tx1"/>
                </a:solidFill>
                <a:latin typeface="Calibri" pitchFamily="34" charset="0"/>
                <a:ea typeface="ヒラギノ角ゴ Pro W3" charset="-128"/>
                <a:cs typeface="Verdana"/>
              </a:rPr>
              <a:t>La Ley Orgánica de Gendarmería de Chile es N°2.859/1.979, actualizada a través de la Ley N°20.426/2010.</a:t>
            </a:r>
            <a:endParaRPr lang="es-ES" sz="2000" dirty="0">
              <a:solidFill>
                <a:schemeClr val="tx1"/>
              </a:solidFill>
              <a:latin typeface="Calibri" pitchFamily="34" charset="0"/>
              <a:ea typeface="ヒラギノ角ゴ Pro W3" charset="-128"/>
              <a:cs typeface="Verdana"/>
            </a:endParaRPr>
          </a:p>
        </p:txBody>
      </p:sp>
      <p:pic>
        <p:nvPicPr>
          <p:cNvPr id="4099" name="Picture 3" descr="C:\Users\pruiz\Desktop\res2\Pictures\Trabajo de Internos\Reinserción Soc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4" y="4431348"/>
            <a:ext cx="1862709" cy="126504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784" y="4420680"/>
            <a:ext cx="3672460" cy="129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44" y="4431348"/>
            <a:ext cx="1828800" cy="128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88817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0 Título"/>
          <p:cNvSpPr>
            <a:spLocks noGrp="1"/>
          </p:cNvSpPr>
          <p:nvPr>
            <p:ph type="title"/>
          </p:nvPr>
        </p:nvSpPr>
        <p:spPr>
          <a:xfrm>
            <a:off x="539750" y="152401"/>
            <a:ext cx="7777163" cy="756320"/>
          </a:xfrm>
        </p:spPr>
        <p:txBody>
          <a:bodyPr/>
          <a:lstStyle/>
          <a:p>
            <a:pPr algn="ctr">
              <a:defRPr/>
            </a:pPr>
            <a:r>
              <a:rPr lang="es-ES" sz="2800" dirty="0" smtClean="0">
                <a:latin typeface="+mj-lt"/>
              </a:rPr>
              <a:t>Centros de Educación y Trabajo Semiabiertos</a:t>
            </a:r>
            <a:endParaRPr lang="es-CL" sz="2800" dirty="0">
              <a:effectLst>
                <a:outerShdw blurRad="38100" dist="38100" dir="2700000" algn="tl">
                  <a:srgbClr val="000000">
                    <a:alpha val="43137"/>
                  </a:srgbClr>
                </a:outerShdw>
              </a:effectLst>
              <a:latin typeface="+mj-lt"/>
            </a:endParaRPr>
          </a:p>
        </p:txBody>
      </p:sp>
      <p:pic>
        <p:nvPicPr>
          <p:cNvPr id="95238" name="Picture 6" descr="C:\Users\Fernanda\Documents\Patricio Ruiz\Encuentro Buenos Aires\Imágenes CET\CET Angol\frontis dep.internos.jpg"/>
          <p:cNvPicPr>
            <a:picLocks noGrp="1" noChangeAspect="1" noChangeArrowheads="1"/>
          </p:cNvPicPr>
          <p:nvPr>
            <p:ph idx="1"/>
          </p:nvPr>
        </p:nvPicPr>
        <p:blipFill>
          <a:blip r:embed="rId2"/>
          <a:srcRect/>
          <a:stretch>
            <a:fillRect/>
          </a:stretch>
        </p:blipFill>
        <p:spPr bwMode="auto">
          <a:xfrm>
            <a:off x="785400" y="3933056"/>
            <a:ext cx="3642585" cy="2232248"/>
          </a:xfrm>
          <a:prstGeom prst="rect">
            <a:avLst/>
          </a:prstGeom>
          <a:noFill/>
        </p:spPr>
      </p:pic>
      <p:pic>
        <p:nvPicPr>
          <p:cNvPr id="95240" name="Picture 8" descr="C:\Users\Fernanda\Documents\Patricio Ruiz\Encuentro Buenos Aires\Imágenes CET\CET Talca\VISTAFRONTAL.jpg"/>
          <p:cNvPicPr>
            <a:picLocks noChangeAspect="1" noChangeArrowheads="1"/>
          </p:cNvPicPr>
          <p:nvPr/>
        </p:nvPicPr>
        <p:blipFill>
          <a:blip r:embed="rId3"/>
          <a:srcRect/>
          <a:stretch>
            <a:fillRect/>
          </a:stretch>
        </p:blipFill>
        <p:spPr bwMode="auto">
          <a:xfrm>
            <a:off x="4571999" y="3933056"/>
            <a:ext cx="3743569" cy="2232248"/>
          </a:xfrm>
          <a:prstGeom prst="rect">
            <a:avLst/>
          </a:prstGeom>
          <a:noFill/>
        </p:spPr>
      </p:pic>
      <p:pic>
        <p:nvPicPr>
          <p:cNvPr id="95241" name="Picture 9" descr="C:\Users\Fernanda\Documents\Patricio Ruiz\Encuentro Buenos Aires\Imágenes CET\CET Talca\JORNADA.jpg"/>
          <p:cNvPicPr>
            <a:picLocks noChangeAspect="1" noChangeArrowheads="1"/>
          </p:cNvPicPr>
          <p:nvPr/>
        </p:nvPicPr>
        <p:blipFill>
          <a:blip r:embed="rId4"/>
          <a:srcRect/>
          <a:stretch>
            <a:fillRect/>
          </a:stretch>
        </p:blipFill>
        <p:spPr bwMode="auto">
          <a:xfrm>
            <a:off x="785400" y="1124744"/>
            <a:ext cx="3642584" cy="2656762"/>
          </a:xfrm>
          <a:prstGeom prst="rect">
            <a:avLst/>
          </a:prstGeom>
          <a:noFill/>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229" y="1124745"/>
            <a:ext cx="3712340" cy="265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9A529FE6-591C-4357-BFBD-492D2EBAF0F7}" type="slidenum">
              <a:rPr lang="en-US" sz="1000">
                <a:solidFill>
                  <a:srgbClr val="898989"/>
                </a:solidFill>
                <a:latin typeface="Verdana" pitchFamily="34" charset="0"/>
              </a:rPr>
              <a:pPr eaLnBrk="1" hangingPunct="1"/>
              <a:t>21</a:t>
            </a:fld>
            <a:endParaRPr lang="en-US" sz="1000" dirty="0">
              <a:solidFill>
                <a:srgbClr val="898989"/>
              </a:solidFill>
              <a:latin typeface="Verdana" pitchFamily="34" charset="0"/>
            </a:endParaRPr>
          </a:p>
        </p:txBody>
      </p:sp>
      <p:sp>
        <p:nvSpPr>
          <p:cNvPr id="32773" name="Footer Placeholder 10"/>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CL" sz="900" dirty="0" smtClean="0">
                <a:solidFill>
                  <a:srgbClr val="898989"/>
                </a:solidFill>
                <a:latin typeface="Verdana" pitchFamily="34" charset="0"/>
              </a:rPr>
              <a:t>Gobierno de Chile | Ministerio de Justicia </a:t>
            </a:r>
            <a:endParaRPr lang="en-US" sz="900" dirty="0">
              <a:solidFill>
                <a:srgbClr val="898989"/>
              </a:solidFill>
              <a:latin typeface="Verdana" pitchFamily="34" charset="0"/>
            </a:endParaRPr>
          </a:p>
        </p:txBody>
      </p:sp>
      <p:sp>
        <p:nvSpPr>
          <p:cNvPr id="6" name="AutoShape 76"/>
          <p:cNvSpPr>
            <a:spLocks noChangeAspect="1" noChangeArrowheads="1" noTextEdit="1"/>
          </p:cNvSpPr>
          <p:nvPr/>
        </p:nvSpPr>
        <p:spPr bwMode="auto">
          <a:xfrm>
            <a:off x="468313" y="1323429"/>
            <a:ext cx="8090315" cy="4769867"/>
          </a:xfrm>
          <a:prstGeom prst="rect">
            <a:avLst/>
          </a:prstGeom>
          <a:noFill/>
          <a:ln w="9525">
            <a:noFill/>
            <a:miter lim="800000"/>
            <a:headEnd/>
            <a:tailEnd/>
          </a:ln>
        </p:spPr>
        <p:txBody>
          <a:bodyPr/>
          <a:lstStyle/>
          <a:p>
            <a:endParaRPr lang="es-ES">
              <a:solidFill>
                <a:srgbClr val="586464"/>
              </a:solidFill>
              <a:latin typeface="Verdana" pitchFamily="34" charset="0"/>
              <a:ea typeface="Verdana" pitchFamily="34" charset="0"/>
              <a:cs typeface="Verdana" pitchFamily="34" charset="0"/>
            </a:endParaRPr>
          </a:p>
        </p:txBody>
      </p:sp>
      <p:grpSp>
        <p:nvGrpSpPr>
          <p:cNvPr id="2" name="Group 2"/>
          <p:cNvGrpSpPr>
            <a:grpSpLocks/>
          </p:cNvGrpSpPr>
          <p:nvPr/>
        </p:nvGrpSpPr>
        <p:grpSpPr bwMode="auto">
          <a:xfrm>
            <a:off x="5306251" y="4265819"/>
            <a:ext cx="3143560" cy="1107398"/>
            <a:chOff x="0" y="2086"/>
            <a:chExt cx="5760" cy="1056"/>
          </a:xfrm>
        </p:grpSpPr>
        <p:sp>
          <p:nvSpPr>
            <p:cNvPr id="8"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s-ES">
                <a:solidFill>
                  <a:srgbClr val="586464"/>
                </a:solidFill>
                <a:latin typeface="Verdana" pitchFamily="34" charset="0"/>
                <a:ea typeface="Verdana" pitchFamily="34" charset="0"/>
                <a:cs typeface="Verdana" pitchFamily="34" charset="0"/>
              </a:endParaRPr>
            </a:p>
          </p:txBody>
        </p:sp>
        <p:sp>
          <p:nvSpPr>
            <p:cNvPr id="9" name="Rectangle 4"/>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s-ES">
                <a:solidFill>
                  <a:srgbClr val="586464"/>
                </a:solidFill>
                <a:latin typeface="Verdana" pitchFamily="34" charset="0"/>
                <a:ea typeface="Verdana" pitchFamily="34" charset="0"/>
                <a:cs typeface="Verdana" pitchFamily="34" charset="0"/>
              </a:endParaRPr>
            </a:p>
          </p:txBody>
        </p:sp>
      </p:grpSp>
      <p:sp>
        <p:nvSpPr>
          <p:cNvPr id="10" name="Freeform 26"/>
          <p:cNvSpPr>
            <a:spLocks/>
          </p:cNvSpPr>
          <p:nvPr/>
        </p:nvSpPr>
        <p:spPr bwMode="gray">
          <a:xfrm>
            <a:off x="3811542" y="4331079"/>
            <a:ext cx="1494709" cy="1112150"/>
          </a:xfrm>
          <a:custGeom>
            <a:avLst/>
            <a:gdLst/>
            <a:ahLst/>
            <a:cxnLst>
              <a:cxn ang="0">
                <a:pos x="679" y="119"/>
              </a:cxn>
              <a:cxn ang="0">
                <a:pos x="463" y="0"/>
              </a:cxn>
              <a:cxn ang="0">
                <a:pos x="246" y="119"/>
              </a:cxn>
              <a:cxn ang="0">
                <a:pos x="333" y="119"/>
              </a:cxn>
              <a:cxn ang="0">
                <a:pos x="329" y="144"/>
              </a:cxn>
              <a:cxn ang="0">
                <a:pos x="0" y="247"/>
              </a:cxn>
              <a:cxn ang="0">
                <a:pos x="0" y="553"/>
              </a:cxn>
              <a:cxn ang="0">
                <a:pos x="592" y="203"/>
              </a:cxn>
              <a:cxn ang="0">
                <a:pos x="598" y="149"/>
              </a:cxn>
              <a:cxn ang="0">
                <a:pos x="595" y="119"/>
              </a:cxn>
              <a:cxn ang="0">
                <a:pos x="679" y="119"/>
              </a:cxn>
            </a:cxnLst>
            <a:rect l="0" t="0" r="r" b="b"/>
            <a:pathLst>
              <a:path w="679" h="553">
                <a:moveTo>
                  <a:pt x="679" y="119"/>
                </a:moveTo>
                <a:cubicBezTo>
                  <a:pt x="463" y="0"/>
                  <a:pt x="463" y="0"/>
                  <a:pt x="463" y="0"/>
                </a:cubicBezTo>
                <a:cubicBezTo>
                  <a:pt x="246" y="119"/>
                  <a:pt x="246" y="119"/>
                  <a:pt x="246" y="119"/>
                </a:cubicBezTo>
                <a:cubicBezTo>
                  <a:pt x="333" y="119"/>
                  <a:pt x="333" y="119"/>
                  <a:pt x="333" y="119"/>
                </a:cubicBezTo>
                <a:cubicBezTo>
                  <a:pt x="329" y="144"/>
                  <a:pt x="329" y="144"/>
                  <a:pt x="329" y="144"/>
                </a:cubicBezTo>
                <a:cubicBezTo>
                  <a:pt x="300" y="229"/>
                  <a:pt x="125" y="247"/>
                  <a:pt x="0" y="247"/>
                </a:cubicBezTo>
                <a:cubicBezTo>
                  <a:pt x="0" y="553"/>
                  <a:pt x="0" y="553"/>
                  <a:pt x="0" y="553"/>
                </a:cubicBezTo>
                <a:cubicBezTo>
                  <a:pt x="243" y="553"/>
                  <a:pt x="545" y="408"/>
                  <a:pt x="592" y="203"/>
                </a:cubicBezTo>
                <a:cubicBezTo>
                  <a:pt x="596" y="186"/>
                  <a:pt x="598" y="167"/>
                  <a:pt x="598" y="149"/>
                </a:cubicBezTo>
                <a:cubicBezTo>
                  <a:pt x="595" y="119"/>
                  <a:pt x="595" y="119"/>
                  <a:pt x="595" y="119"/>
                </a:cubicBezTo>
                <a:lnTo>
                  <a:pt x="679" y="119"/>
                </a:lnTo>
                <a:close/>
              </a:path>
            </a:pathLst>
          </a:custGeom>
          <a:gradFill flip="none" rotWithShape="1">
            <a:gsLst>
              <a:gs pos="0">
                <a:srgbClr val="006CB7">
                  <a:shade val="30000"/>
                  <a:satMod val="115000"/>
                </a:srgbClr>
              </a:gs>
              <a:gs pos="50000">
                <a:srgbClr val="006CB7">
                  <a:shade val="67500"/>
                  <a:satMod val="115000"/>
                </a:srgbClr>
              </a:gs>
              <a:gs pos="100000">
                <a:srgbClr val="006CB7">
                  <a:shade val="100000"/>
                  <a:satMod val="115000"/>
                </a:srgbClr>
              </a:gs>
            </a:gsLst>
            <a:lin ang="10800000" scaled="1"/>
            <a:tileRect/>
          </a:gradFill>
          <a:ln w="9525" cap="flat" cmpd="sng">
            <a:noFill/>
            <a:prstDash val="solid"/>
            <a:round/>
            <a:headEnd type="none" w="med" len="med"/>
            <a:tailEnd type="none" w="med" len="med"/>
          </a:ln>
          <a:effectLst/>
        </p:spPr>
        <p:txBody>
          <a:bodyPr/>
          <a:lstStyle/>
          <a:p>
            <a:endParaRPr lang="es-ES">
              <a:solidFill>
                <a:srgbClr val="586464"/>
              </a:solidFill>
              <a:latin typeface="Verdana" pitchFamily="34" charset="0"/>
              <a:ea typeface="Verdana" pitchFamily="34" charset="0"/>
              <a:cs typeface="Verdana" pitchFamily="34" charset="0"/>
            </a:endParaRPr>
          </a:p>
        </p:txBody>
      </p:sp>
      <p:sp>
        <p:nvSpPr>
          <p:cNvPr id="11" name="Rectangle 17"/>
          <p:cNvSpPr>
            <a:spLocks noChangeArrowheads="1"/>
          </p:cNvSpPr>
          <p:nvPr/>
        </p:nvSpPr>
        <p:spPr bwMode="gray">
          <a:xfrm>
            <a:off x="680314" y="1438540"/>
            <a:ext cx="3029075" cy="360362"/>
          </a:xfrm>
          <a:prstGeom prst="rect">
            <a:avLst/>
          </a:prstGeom>
          <a:solidFill>
            <a:srgbClr val="006CB7"/>
          </a:soli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es-MX" sz="2000" b="1" noProof="1" smtClean="0">
                <a:solidFill>
                  <a:prstClr val="white"/>
                </a:solidFill>
                <a:latin typeface="Calibri"/>
                <a:ea typeface="Verdana" pitchFamily="34" charset="0"/>
                <a:cs typeface="Verdana" pitchFamily="34" charset="0"/>
              </a:rPr>
              <a:t>ORGANISMOS PUBLICOS</a:t>
            </a:r>
            <a:endParaRPr lang="es-ES" sz="2000" b="1" noProof="1">
              <a:solidFill>
                <a:prstClr val="white"/>
              </a:solidFill>
              <a:latin typeface="Calibri"/>
              <a:ea typeface="Verdana" pitchFamily="34" charset="0"/>
              <a:cs typeface="Verdana" pitchFamily="34" charset="0"/>
            </a:endParaRPr>
          </a:p>
        </p:txBody>
      </p:sp>
      <p:sp>
        <p:nvSpPr>
          <p:cNvPr id="12" name="Rectangle 5"/>
          <p:cNvSpPr>
            <a:spLocks noChangeArrowheads="1"/>
          </p:cNvSpPr>
          <p:nvPr/>
        </p:nvSpPr>
        <p:spPr bwMode="gray">
          <a:xfrm>
            <a:off x="680314" y="1880518"/>
            <a:ext cx="3045049" cy="3961059"/>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Convenios o acuerdos de colaboración con diversos organismos públicos:</a:t>
            </a:r>
          </a:p>
          <a:p>
            <a:pPr marL="190500" indent="-190500"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SENCE: Convenio desde año 2008 Transferencia Sector Publico; Formación para el Trabajo; Franquicias Tributarias, más de 2.500 becas, cercano a M$2.000 de pesos. </a:t>
            </a:r>
          </a:p>
          <a:p>
            <a:pPr marL="190500" indent="-190500"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FOSIS: Programas de formación, intermediación laboral.</a:t>
            </a:r>
          </a:p>
          <a:p>
            <a:pPr marL="190500" indent="-190500"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INDAP: Asesorías regionales, locales, ferias y exposiciones agrícola Expo Mundo Rural.</a:t>
            </a:r>
          </a:p>
          <a:p>
            <a:pPr marL="190500" indent="-190500"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CONAF: Firma de Convenio en trámite, apoyo en proyecto de reforestación nacional.</a:t>
            </a:r>
          </a:p>
        </p:txBody>
      </p:sp>
      <p:sp>
        <p:nvSpPr>
          <p:cNvPr id="13" name="Rectangle 19"/>
          <p:cNvSpPr>
            <a:spLocks noChangeArrowheads="1"/>
          </p:cNvSpPr>
          <p:nvPr/>
        </p:nvSpPr>
        <p:spPr bwMode="gray">
          <a:xfrm>
            <a:off x="5316345" y="3926190"/>
            <a:ext cx="3266548" cy="297004"/>
          </a:xfrm>
          <a:prstGeom prst="rect">
            <a:avLst/>
          </a:prstGeom>
          <a:noFill/>
          <a:ln w="9525">
            <a:noFill/>
            <a:miter lim="800000"/>
            <a:headEnd/>
            <a:tailEnd/>
          </a:ln>
          <a:effectLst/>
        </p:spPr>
        <p:txBody>
          <a:bodyPr wrap="square">
            <a:spAutoFit/>
          </a:bodyPr>
          <a:lstStyle/>
          <a:p>
            <a:pPr marL="180975" indent="-180975" algn="just">
              <a:lnSpc>
                <a:spcPct val="95000"/>
              </a:lnSpc>
              <a:spcAft>
                <a:spcPct val="40000"/>
              </a:spcAft>
              <a:buClr>
                <a:srgbClr val="292929"/>
              </a:buClr>
              <a:buFont typeface="Wingdings" pitchFamily="2" charset="2"/>
              <a:buChar char="§"/>
            </a:pPr>
            <a:r>
              <a:rPr lang="es-ES" sz="1400" b="1" noProof="1" smtClean="0">
                <a:solidFill>
                  <a:srgbClr val="FF0000"/>
                </a:solidFill>
                <a:latin typeface="Calibri"/>
                <a:ea typeface="Verdana" pitchFamily="34" charset="0"/>
                <a:cs typeface="Verdana" pitchFamily="34" charset="0"/>
              </a:rPr>
              <a:t>Convenio SENCE </a:t>
            </a:r>
            <a:r>
              <a:rPr lang="es-ES" sz="1400" b="1" noProof="1">
                <a:solidFill>
                  <a:srgbClr val="FF0000"/>
                </a:solidFill>
                <a:latin typeface="Calibri"/>
                <a:ea typeface="Verdana" pitchFamily="34" charset="0"/>
                <a:cs typeface="Verdana" pitchFamily="34" charset="0"/>
              </a:rPr>
              <a:t>:</a:t>
            </a:r>
            <a:endParaRPr lang="es-ES" sz="1400" b="1" noProof="1" smtClean="0">
              <a:solidFill>
                <a:srgbClr val="FF0000"/>
              </a:solidFill>
              <a:latin typeface="Calibri"/>
              <a:ea typeface="Verdana" pitchFamily="34" charset="0"/>
              <a:cs typeface="Verdana" pitchFamily="34" charset="0"/>
            </a:endParaRPr>
          </a:p>
        </p:txBody>
      </p:sp>
      <p:sp>
        <p:nvSpPr>
          <p:cNvPr id="19" name="10 Título"/>
          <p:cNvSpPr>
            <a:spLocks noGrp="1"/>
          </p:cNvSpPr>
          <p:nvPr>
            <p:ph type="title"/>
          </p:nvPr>
        </p:nvSpPr>
        <p:spPr>
          <a:xfrm>
            <a:off x="611559" y="333375"/>
            <a:ext cx="7705354" cy="863377"/>
          </a:xfrm>
        </p:spPr>
        <p:txBody>
          <a:bodyPr/>
          <a:lstStyle/>
          <a:p>
            <a:pPr algn="ctr">
              <a:defRPr/>
            </a:pPr>
            <a:r>
              <a:rPr lang="es-ES" sz="3200" dirty="0" smtClean="0">
                <a:latin typeface="+mj-lt"/>
              </a:rPr>
              <a:t>Eje Colaboración Público Privado</a:t>
            </a:r>
            <a:endParaRPr lang="es-CL" sz="3200" dirty="0">
              <a:effectLst>
                <a:outerShdw blurRad="38100" dist="38100" dir="2700000" algn="tl">
                  <a:srgbClr val="000000">
                    <a:alpha val="43137"/>
                  </a:srgbClr>
                </a:outerShdw>
              </a:effectLst>
              <a:latin typeface="+mj-lt"/>
            </a:endParaRPr>
          </a:p>
        </p:txBody>
      </p:sp>
      <p:sp>
        <p:nvSpPr>
          <p:cNvPr id="3" name="2 Rectángulo"/>
          <p:cNvSpPr/>
          <p:nvPr/>
        </p:nvSpPr>
        <p:spPr>
          <a:xfrm>
            <a:off x="5429238" y="4220397"/>
            <a:ext cx="3020573" cy="954107"/>
          </a:xfrm>
          <a:prstGeom prst="rect">
            <a:avLst/>
          </a:prstGeom>
        </p:spPr>
        <p:txBody>
          <a:bodyPr wrap="square">
            <a:spAutoFit/>
          </a:bodyPr>
          <a:lstStyle/>
          <a:p>
            <a:pPr marL="285750" indent="-285750">
              <a:buFont typeface="Arial" panose="020B0604020202020204" pitchFamily="34" charset="0"/>
              <a:buChar char="•"/>
            </a:pPr>
            <a:r>
              <a:rPr lang="es-CL" sz="1400" dirty="0" smtClean="0">
                <a:latin typeface="+mn-lt"/>
              </a:rPr>
              <a:t>Transferencia del Sector Publico TSP </a:t>
            </a:r>
          </a:p>
          <a:p>
            <a:pPr marL="285750" indent="-285750">
              <a:buFont typeface="Arial" panose="020B0604020202020204" pitchFamily="34" charset="0"/>
              <a:buChar char="•"/>
            </a:pPr>
            <a:r>
              <a:rPr lang="es-CL" sz="1400" dirty="0" smtClean="0">
                <a:latin typeface="+mn-lt"/>
              </a:rPr>
              <a:t>Formación </a:t>
            </a:r>
            <a:r>
              <a:rPr lang="es-CL" sz="1400" dirty="0">
                <a:latin typeface="+mn-lt"/>
              </a:rPr>
              <a:t>para el </a:t>
            </a:r>
            <a:r>
              <a:rPr lang="es-CL" sz="1400" dirty="0" smtClean="0">
                <a:latin typeface="+mn-lt"/>
              </a:rPr>
              <a:t>Trabajo</a:t>
            </a:r>
          </a:p>
          <a:p>
            <a:pPr marL="285750" indent="-285750">
              <a:buFont typeface="Arial" panose="020B0604020202020204" pitchFamily="34" charset="0"/>
              <a:buChar char="•"/>
            </a:pPr>
            <a:r>
              <a:rPr lang="es-CL" sz="1400" dirty="0" smtClean="0">
                <a:latin typeface="+mn-lt"/>
              </a:rPr>
              <a:t>Franquicias Tributarias.</a:t>
            </a:r>
          </a:p>
        </p:txBody>
      </p:sp>
      <p:pic>
        <p:nvPicPr>
          <p:cNvPr id="1027" name="Picture 3" descr="C:\Users\pruiz\AppData\Local\Microsoft\Windows\Temporary Internet Files\Content.Outlook\PU1G9K8O\DSC038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1490267"/>
            <a:ext cx="3894470" cy="237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43428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9A529FE6-591C-4357-BFBD-492D2EBAF0F7}" type="slidenum">
              <a:rPr lang="en-US" sz="1000">
                <a:solidFill>
                  <a:srgbClr val="898989"/>
                </a:solidFill>
                <a:latin typeface="Verdana" pitchFamily="34" charset="0"/>
              </a:rPr>
              <a:pPr eaLnBrk="1" hangingPunct="1"/>
              <a:t>22</a:t>
            </a:fld>
            <a:endParaRPr lang="en-US" sz="1000" dirty="0">
              <a:solidFill>
                <a:srgbClr val="898989"/>
              </a:solidFill>
              <a:latin typeface="Verdana" pitchFamily="34" charset="0"/>
            </a:endParaRPr>
          </a:p>
        </p:txBody>
      </p:sp>
      <p:sp>
        <p:nvSpPr>
          <p:cNvPr id="32773" name="Footer Placeholder 10"/>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CL" sz="900" dirty="0" smtClean="0">
                <a:solidFill>
                  <a:srgbClr val="898989"/>
                </a:solidFill>
                <a:latin typeface="Verdana" pitchFamily="34" charset="0"/>
              </a:rPr>
              <a:t>Gobierno de Chile | Ministerio de Justicia </a:t>
            </a:r>
            <a:endParaRPr lang="en-US" sz="900" dirty="0">
              <a:solidFill>
                <a:srgbClr val="898989"/>
              </a:solidFill>
              <a:latin typeface="Verdana" pitchFamily="34" charset="0"/>
            </a:endParaRPr>
          </a:p>
        </p:txBody>
      </p:sp>
      <p:sp>
        <p:nvSpPr>
          <p:cNvPr id="6" name="AutoShape 76"/>
          <p:cNvSpPr>
            <a:spLocks noChangeAspect="1" noChangeArrowheads="1" noTextEdit="1"/>
          </p:cNvSpPr>
          <p:nvPr/>
        </p:nvSpPr>
        <p:spPr bwMode="auto">
          <a:xfrm>
            <a:off x="468313" y="1323429"/>
            <a:ext cx="8090315" cy="4854902"/>
          </a:xfrm>
          <a:prstGeom prst="rect">
            <a:avLst/>
          </a:prstGeom>
          <a:noFill/>
          <a:ln w="9525">
            <a:noFill/>
            <a:miter lim="800000"/>
            <a:headEnd/>
            <a:tailEnd/>
          </a:ln>
        </p:spPr>
        <p:txBody>
          <a:bodyPr/>
          <a:lstStyle/>
          <a:p>
            <a:endParaRPr lang="es-ES">
              <a:solidFill>
                <a:srgbClr val="586464"/>
              </a:solidFill>
              <a:latin typeface="Verdana" pitchFamily="34" charset="0"/>
              <a:ea typeface="Verdana" pitchFamily="34" charset="0"/>
              <a:cs typeface="Verdana" pitchFamily="34" charset="0"/>
            </a:endParaRPr>
          </a:p>
        </p:txBody>
      </p:sp>
      <p:grpSp>
        <p:nvGrpSpPr>
          <p:cNvPr id="2" name="Group 2"/>
          <p:cNvGrpSpPr>
            <a:grpSpLocks/>
          </p:cNvGrpSpPr>
          <p:nvPr/>
        </p:nvGrpSpPr>
        <p:grpSpPr bwMode="auto">
          <a:xfrm>
            <a:off x="4863092" y="4501484"/>
            <a:ext cx="3233581" cy="963412"/>
            <a:chOff x="0" y="2086"/>
            <a:chExt cx="5760" cy="1056"/>
          </a:xfrm>
        </p:grpSpPr>
        <p:sp>
          <p:nvSpPr>
            <p:cNvPr id="8"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s-ES">
                <a:solidFill>
                  <a:srgbClr val="586464"/>
                </a:solidFill>
                <a:latin typeface="Verdana" pitchFamily="34" charset="0"/>
                <a:ea typeface="Verdana" pitchFamily="34" charset="0"/>
                <a:cs typeface="Verdana" pitchFamily="34" charset="0"/>
              </a:endParaRPr>
            </a:p>
          </p:txBody>
        </p:sp>
        <p:sp>
          <p:nvSpPr>
            <p:cNvPr id="9" name="Rectangle 4"/>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s-ES">
                <a:solidFill>
                  <a:srgbClr val="586464"/>
                </a:solidFill>
                <a:latin typeface="Verdana" pitchFamily="34" charset="0"/>
                <a:ea typeface="Verdana" pitchFamily="34" charset="0"/>
                <a:cs typeface="Verdana" pitchFamily="34" charset="0"/>
              </a:endParaRPr>
            </a:p>
          </p:txBody>
        </p:sp>
      </p:grpSp>
      <p:sp>
        <p:nvSpPr>
          <p:cNvPr id="10" name="Freeform 26"/>
          <p:cNvSpPr>
            <a:spLocks/>
          </p:cNvSpPr>
          <p:nvPr/>
        </p:nvSpPr>
        <p:spPr bwMode="gray">
          <a:xfrm>
            <a:off x="3630000" y="4057624"/>
            <a:ext cx="1242045" cy="1112150"/>
          </a:xfrm>
          <a:custGeom>
            <a:avLst/>
            <a:gdLst/>
            <a:ahLst/>
            <a:cxnLst>
              <a:cxn ang="0">
                <a:pos x="679" y="119"/>
              </a:cxn>
              <a:cxn ang="0">
                <a:pos x="463" y="0"/>
              </a:cxn>
              <a:cxn ang="0">
                <a:pos x="246" y="119"/>
              </a:cxn>
              <a:cxn ang="0">
                <a:pos x="333" y="119"/>
              </a:cxn>
              <a:cxn ang="0">
                <a:pos x="329" y="144"/>
              </a:cxn>
              <a:cxn ang="0">
                <a:pos x="0" y="247"/>
              </a:cxn>
              <a:cxn ang="0">
                <a:pos x="0" y="553"/>
              </a:cxn>
              <a:cxn ang="0">
                <a:pos x="592" y="203"/>
              </a:cxn>
              <a:cxn ang="0">
                <a:pos x="598" y="149"/>
              </a:cxn>
              <a:cxn ang="0">
                <a:pos x="595" y="119"/>
              </a:cxn>
              <a:cxn ang="0">
                <a:pos x="679" y="119"/>
              </a:cxn>
            </a:cxnLst>
            <a:rect l="0" t="0" r="r" b="b"/>
            <a:pathLst>
              <a:path w="679" h="553">
                <a:moveTo>
                  <a:pt x="679" y="119"/>
                </a:moveTo>
                <a:cubicBezTo>
                  <a:pt x="463" y="0"/>
                  <a:pt x="463" y="0"/>
                  <a:pt x="463" y="0"/>
                </a:cubicBezTo>
                <a:cubicBezTo>
                  <a:pt x="246" y="119"/>
                  <a:pt x="246" y="119"/>
                  <a:pt x="246" y="119"/>
                </a:cubicBezTo>
                <a:cubicBezTo>
                  <a:pt x="333" y="119"/>
                  <a:pt x="333" y="119"/>
                  <a:pt x="333" y="119"/>
                </a:cubicBezTo>
                <a:cubicBezTo>
                  <a:pt x="329" y="144"/>
                  <a:pt x="329" y="144"/>
                  <a:pt x="329" y="144"/>
                </a:cubicBezTo>
                <a:cubicBezTo>
                  <a:pt x="300" y="229"/>
                  <a:pt x="125" y="247"/>
                  <a:pt x="0" y="247"/>
                </a:cubicBezTo>
                <a:cubicBezTo>
                  <a:pt x="0" y="553"/>
                  <a:pt x="0" y="553"/>
                  <a:pt x="0" y="553"/>
                </a:cubicBezTo>
                <a:cubicBezTo>
                  <a:pt x="243" y="553"/>
                  <a:pt x="545" y="408"/>
                  <a:pt x="592" y="203"/>
                </a:cubicBezTo>
                <a:cubicBezTo>
                  <a:pt x="596" y="186"/>
                  <a:pt x="598" y="167"/>
                  <a:pt x="598" y="149"/>
                </a:cubicBezTo>
                <a:cubicBezTo>
                  <a:pt x="595" y="119"/>
                  <a:pt x="595" y="119"/>
                  <a:pt x="595" y="119"/>
                </a:cubicBezTo>
                <a:lnTo>
                  <a:pt x="679" y="119"/>
                </a:lnTo>
                <a:close/>
              </a:path>
            </a:pathLst>
          </a:custGeom>
          <a:gradFill flip="none" rotWithShape="1">
            <a:gsLst>
              <a:gs pos="0">
                <a:srgbClr val="006CB7">
                  <a:shade val="30000"/>
                  <a:satMod val="115000"/>
                </a:srgbClr>
              </a:gs>
              <a:gs pos="50000">
                <a:srgbClr val="006CB7">
                  <a:shade val="67500"/>
                  <a:satMod val="115000"/>
                </a:srgbClr>
              </a:gs>
              <a:gs pos="100000">
                <a:srgbClr val="006CB7">
                  <a:shade val="100000"/>
                  <a:satMod val="115000"/>
                </a:srgbClr>
              </a:gs>
            </a:gsLst>
            <a:lin ang="10800000" scaled="1"/>
            <a:tileRect/>
          </a:gradFill>
          <a:ln w="9525" cap="flat" cmpd="sng">
            <a:noFill/>
            <a:prstDash val="solid"/>
            <a:round/>
            <a:headEnd type="none" w="med" len="med"/>
            <a:tailEnd type="none" w="med" len="med"/>
          </a:ln>
          <a:effectLst/>
        </p:spPr>
        <p:txBody>
          <a:bodyPr/>
          <a:lstStyle/>
          <a:p>
            <a:endParaRPr lang="es-ES">
              <a:solidFill>
                <a:srgbClr val="586464"/>
              </a:solidFill>
              <a:latin typeface="Verdana" pitchFamily="34" charset="0"/>
              <a:ea typeface="Verdana" pitchFamily="34" charset="0"/>
              <a:cs typeface="Verdana" pitchFamily="34" charset="0"/>
            </a:endParaRPr>
          </a:p>
        </p:txBody>
      </p:sp>
      <p:sp>
        <p:nvSpPr>
          <p:cNvPr id="11" name="Rectangle 17"/>
          <p:cNvSpPr>
            <a:spLocks noChangeArrowheads="1"/>
          </p:cNvSpPr>
          <p:nvPr/>
        </p:nvSpPr>
        <p:spPr bwMode="gray">
          <a:xfrm>
            <a:off x="642579" y="1633273"/>
            <a:ext cx="2987421" cy="360362"/>
          </a:xfrm>
          <a:prstGeom prst="rect">
            <a:avLst/>
          </a:prstGeom>
          <a:solidFill>
            <a:srgbClr val="006CB7"/>
          </a:soli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es-MX" sz="2000" b="1" noProof="1" smtClean="0">
                <a:solidFill>
                  <a:prstClr val="white"/>
                </a:solidFill>
                <a:latin typeface="Calibri"/>
                <a:ea typeface="Verdana" pitchFamily="34" charset="0"/>
                <a:cs typeface="Verdana" pitchFamily="34" charset="0"/>
              </a:rPr>
              <a:t>ORGANISMOS PRIVADOS </a:t>
            </a:r>
            <a:endParaRPr lang="es-ES" sz="2000" b="1" noProof="1">
              <a:solidFill>
                <a:prstClr val="white"/>
              </a:solidFill>
              <a:latin typeface="Calibri"/>
              <a:ea typeface="Verdana" pitchFamily="34" charset="0"/>
              <a:cs typeface="Verdana" pitchFamily="34" charset="0"/>
            </a:endParaRPr>
          </a:p>
        </p:txBody>
      </p:sp>
      <p:sp>
        <p:nvSpPr>
          <p:cNvPr id="12" name="Rectangle 5"/>
          <p:cNvSpPr>
            <a:spLocks noChangeArrowheads="1"/>
          </p:cNvSpPr>
          <p:nvPr/>
        </p:nvSpPr>
        <p:spPr bwMode="gray">
          <a:xfrm>
            <a:off x="644947" y="1988220"/>
            <a:ext cx="2918942" cy="4190111"/>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gn="just">
              <a:lnSpc>
                <a:spcPct val="95000"/>
              </a:lnSpc>
              <a:spcAft>
                <a:spcPct val="40000"/>
              </a:spcAft>
              <a:buClr>
                <a:srgbClr val="292929"/>
              </a:buClr>
              <a:buFont typeface="Wingdings" pitchFamily="2" charset="2"/>
              <a:buChar char="§"/>
            </a:pPr>
            <a:r>
              <a:rPr lang="es-CL" sz="1400" b="1" noProof="1" smtClean="0">
                <a:solidFill>
                  <a:prstClr val="black">
                    <a:lumMod val="75000"/>
                    <a:lumOff val="25000"/>
                  </a:prstClr>
                </a:solidFill>
                <a:latin typeface="Calibri"/>
                <a:ea typeface="Verdana" pitchFamily="34" charset="0"/>
                <a:cs typeface="Verdana" pitchFamily="34" charset="0"/>
              </a:rPr>
              <a:t>Cámara Chilena de la Construcción </a:t>
            </a:r>
            <a:r>
              <a:rPr lang="es-CL" sz="1400" noProof="1" smtClean="0">
                <a:solidFill>
                  <a:prstClr val="black">
                    <a:lumMod val="75000"/>
                    <a:lumOff val="25000"/>
                  </a:prstClr>
                </a:solidFill>
                <a:latin typeface="Calibri"/>
                <a:ea typeface="Verdana" pitchFamily="34" charset="0"/>
                <a:cs typeface="Verdana" pitchFamily="34" charset="0"/>
              </a:rPr>
              <a:t>programa de reinserción sociolaboral basada en capacitación en oficios de la construcción con colocación laboral, desde año 2009.</a:t>
            </a:r>
          </a:p>
          <a:p>
            <a:pPr marL="190500" indent="-190500" algn="just">
              <a:lnSpc>
                <a:spcPct val="95000"/>
              </a:lnSpc>
              <a:spcAft>
                <a:spcPct val="40000"/>
              </a:spcAft>
              <a:buClr>
                <a:srgbClr val="292929"/>
              </a:buClr>
              <a:buFont typeface="Wingdings" pitchFamily="2" charset="2"/>
              <a:buChar char="§"/>
            </a:pPr>
            <a:r>
              <a:rPr lang="es-CL" sz="1400" b="1" noProof="1" smtClean="0">
                <a:solidFill>
                  <a:prstClr val="black">
                    <a:lumMod val="75000"/>
                    <a:lumOff val="25000"/>
                  </a:prstClr>
                </a:solidFill>
                <a:latin typeface="Calibri"/>
                <a:ea typeface="Verdana" pitchFamily="34" charset="0"/>
                <a:cs typeface="Verdana" pitchFamily="34" charset="0"/>
              </a:rPr>
              <a:t>Infocap</a:t>
            </a:r>
            <a:r>
              <a:rPr lang="es-CL" sz="1400" noProof="1" smtClean="0">
                <a:solidFill>
                  <a:prstClr val="black">
                    <a:lumMod val="75000"/>
                    <a:lumOff val="25000"/>
                  </a:prstClr>
                </a:solidFill>
                <a:latin typeface="Calibri"/>
                <a:ea typeface="Verdana" pitchFamily="34" charset="0"/>
                <a:cs typeface="Verdana" pitchFamily="34" charset="0"/>
              </a:rPr>
              <a:t> Capacitación en oficios con formación integral, desde año 2010.</a:t>
            </a:r>
          </a:p>
          <a:p>
            <a:pPr marL="190500" indent="-190500" algn="just">
              <a:lnSpc>
                <a:spcPct val="95000"/>
              </a:lnSpc>
              <a:spcAft>
                <a:spcPct val="40000"/>
              </a:spcAft>
              <a:buClr>
                <a:srgbClr val="292929"/>
              </a:buClr>
              <a:buFont typeface="Wingdings" pitchFamily="2" charset="2"/>
              <a:buChar char="§"/>
            </a:pPr>
            <a:r>
              <a:rPr lang="es-CL" sz="1400" b="1" noProof="1" smtClean="0">
                <a:solidFill>
                  <a:prstClr val="black">
                    <a:lumMod val="75000"/>
                    <a:lumOff val="25000"/>
                  </a:prstClr>
                </a:solidFill>
                <a:latin typeface="Calibri"/>
                <a:ea typeface="Verdana" pitchFamily="34" charset="0"/>
                <a:cs typeface="Verdana" pitchFamily="34" charset="0"/>
              </a:rPr>
              <a:t>Fechipan – Indupan </a:t>
            </a:r>
            <a:r>
              <a:rPr lang="es-CL" sz="1400" noProof="1" smtClean="0">
                <a:solidFill>
                  <a:prstClr val="black">
                    <a:lumMod val="75000"/>
                    <a:lumOff val="25000"/>
                  </a:prstClr>
                </a:solidFill>
                <a:latin typeface="Calibri"/>
                <a:ea typeface="Verdana" pitchFamily="34" charset="0"/>
                <a:cs typeface="Verdana" pitchFamily="34" charset="0"/>
              </a:rPr>
              <a:t>certificación de competencias laborales en el rubro de la panificación, experiencia piloto CCP Colina 1, año 2012.</a:t>
            </a:r>
          </a:p>
          <a:p>
            <a:pPr marL="190500" indent="-190500" algn="just">
              <a:lnSpc>
                <a:spcPct val="95000"/>
              </a:lnSpc>
              <a:spcAft>
                <a:spcPct val="40000"/>
              </a:spcAft>
              <a:buClr>
                <a:srgbClr val="292929"/>
              </a:buClr>
              <a:buFont typeface="Wingdings" pitchFamily="2" charset="2"/>
              <a:buChar char="§"/>
            </a:pPr>
            <a:r>
              <a:rPr lang="es-CL" sz="1400" b="1" noProof="1" smtClean="0">
                <a:solidFill>
                  <a:prstClr val="black">
                    <a:lumMod val="75000"/>
                    <a:lumOff val="25000"/>
                  </a:prstClr>
                </a:solidFill>
                <a:latin typeface="Calibri"/>
                <a:ea typeface="Verdana" pitchFamily="34" charset="0"/>
                <a:cs typeface="Verdana" pitchFamily="34" charset="0"/>
              </a:rPr>
              <a:t>Cámara Nacional de Comercio</a:t>
            </a:r>
            <a:r>
              <a:rPr lang="es-CL" sz="1400" noProof="1" smtClean="0">
                <a:solidFill>
                  <a:prstClr val="black">
                    <a:lumMod val="75000"/>
                    <a:lumOff val="25000"/>
                  </a:prstClr>
                </a:solidFill>
                <a:latin typeface="Calibri"/>
                <a:ea typeface="Verdana" pitchFamily="34" charset="0"/>
                <a:cs typeface="Verdana" pitchFamily="34" charset="0"/>
              </a:rPr>
              <a:t> se encuentra en elaboración comprenderá certificación de competencias laborales en el rubro de la gastronomía.</a:t>
            </a:r>
          </a:p>
          <a:p>
            <a:pPr marL="190500" indent="-190500" algn="just">
              <a:lnSpc>
                <a:spcPct val="95000"/>
              </a:lnSpc>
              <a:spcAft>
                <a:spcPct val="40000"/>
              </a:spcAft>
              <a:buClr>
                <a:srgbClr val="292929"/>
              </a:buClr>
              <a:buFont typeface="Wingdings" pitchFamily="2" charset="2"/>
              <a:buChar char="§"/>
            </a:pPr>
            <a:endParaRPr lang="es-CL" sz="1400" noProof="1">
              <a:solidFill>
                <a:prstClr val="black">
                  <a:lumMod val="75000"/>
                  <a:lumOff val="25000"/>
                </a:prstClr>
              </a:solidFill>
              <a:latin typeface="Calibri"/>
              <a:ea typeface="Verdana" pitchFamily="34" charset="0"/>
              <a:cs typeface="Verdana" pitchFamily="34" charset="0"/>
            </a:endParaRPr>
          </a:p>
        </p:txBody>
      </p:sp>
      <p:sp>
        <p:nvSpPr>
          <p:cNvPr id="13" name="Rectangle 19"/>
          <p:cNvSpPr>
            <a:spLocks noChangeArrowheads="1"/>
          </p:cNvSpPr>
          <p:nvPr/>
        </p:nvSpPr>
        <p:spPr bwMode="gray">
          <a:xfrm>
            <a:off x="4879066" y="3750880"/>
            <a:ext cx="3266548" cy="2246769"/>
          </a:xfrm>
          <a:prstGeom prst="rect">
            <a:avLst/>
          </a:prstGeom>
          <a:noFill/>
          <a:ln w="9525">
            <a:noFill/>
            <a:miter lim="800000"/>
            <a:headEnd/>
            <a:tailEnd/>
          </a:ln>
          <a:effectLst/>
        </p:spPr>
        <p:txBody>
          <a:bodyPr wrap="square">
            <a:spAutoFit/>
          </a:bodyPr>
          <a:lstStyle/>
          <a:p>
            <a:pPr marL="180975" indent="-180975" algn="just">
              <a:lnSpc>
                <a:spcPct val="95000"/>
              </a:lnSpc>
              <a:spcAft>
                <a:spcPct val="40000"/>
              </a:spcAft>
              <a:buClr>
                <a:srgbClr val="292929"/>
              </a:buClr>
              <a:buFont typeface="Wingdings" pitchFamily="2" charset="2"/>
              <a:buChar char="§"/>
            </a:pPr>
            <a:r>
              <a:rPr lang="es-ES" sz="1400" noProof="1" smtClean="0">
                <a:solidFill>
                  <a:srgbClr val="FF0000"/>
                </a:solidFill>
                <a:latin typeface="Calibri"/>
                <a:ea typeface="Verdana" pitchFamily="34" charset="0"/>
                <a:cs typeface="Verdana" pitchFamily="34" charset="0"/>
              </a:rPr>
              <a:t>Programa Cámara Chilena de la Construcción</a:t>
            </a:r>
            <a:r>
              <a:rPr lang="es-ES" sz="1400" noProof="1" smtClean="0">
                <a:solidFill>
                  <a:prstClr val="black">
                    <a:lumMod val="75000"/>
                    <a:lumOff val="25000"/>
                  </a:prstClr>
                </a:solidFill>
                <a:latin typeface="Calibri"/>
                <a:ea typeface="Verdana" pitchFamily="34" charset="0"/>
                <a:cs typeface="Verdana" pitchFamily="34" charset="0"/>
              </a:rPr>
              <a:t>:</a:t>
            </a:r>
          </a:p>
          <a:p>
            <a:pPr marL="180975" indent="-180975"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Selección beneficiarios</a:t>
            </a:r>
          </a:p>
          <a:p>
            <a:pPr marL="180975" indent="-180975"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Formación competencias blandas</a:t>
            </a:r>
          </a:p>
          <a:p>
            <a:pPr marL="180975" indent="-180975"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Capacitación Técnica</a:t>
            </a:r>
          </a:p>
          <a:p>
            <a:pPr marL="180975" indent="-180975"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Apresto Laboral</a:t>
            </a:r>
          </a:p>
          <a:p>
            <a:pPr marL="180975" indent="-180975"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Colocación laboral</a:t>
            </a:r>
          </a:p>
          <a:p>
            <a:pPr marL="180975" indent="-180975"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Seguimiento</a:t>
            </a:r>
          </a:p>
        </p:txBody>
      </p:sp>
      <p:sp>
        <p:nvSpPr>
          <p:cNvPr id="15" name="10 Título"/>
          <p:cNvSpPr>
            <a:spLocks noGrp="1"/>
          </p:cNvSpPr>
          <p:nvPr>
            <p:ph type="title"/>
          </p:nvPr>
        </p:nvSpPr>
        <p:spPr>
          <a:xfrm>
            <a:off x="490414" y="260648"/>
            <a:ext cx="7848600" cy="900336"/>
          </a:xfrm>
        </p:spPr>
        <p:txBody>
          <a:bodyPr/>
          <a:lstStyle/>
          <a:p>
            <a:pPr algn="ctr">
              <a:defRPr/>
            </a:pPr>
            <a:r>
              <a:rPr lang="es-ES" sz="3200" dirty="0" smtClean="0">
                <a:latin typeface="+mj-lt"/>
              </a:rPr>
              <a:t>Eje Colaboración Público Privado</a:t>
            </a:r>
            <a:endParaRPr lang="es-CL" sz="3200" dirty="0">
              <a:effectLst>
                <a:outerShdw blurRad="38100" dist="38100" dir="2700000" algn="tl">
                  <a:srgbClr val="000000">
                    <a:alpha val="43137"/>
                  </a:srgbClr>
                </a:outerShdw>
              </a:effectLst>
              <a:latin typeface="+mj-l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aphicFrame>
        <p:nvGraphicFramePr>
          <p:cNvPr id="4" name="3 Objeto"/>
          <p:cNvGraphicFramePr>
            <a:graphicFrameLocks noChangeAspect="1"/>
          </p:cNvGraphicFramePr>
          <p:nvPr>
            <p:extLst>
              <p:ext uri="{D42A27DB-BD31-4B8C-83A1-F6EECF244321}">
                <p14:modId xmlns:p14="http://schemas.microsoft.com/office/powerpoint/2010/main" val="2987593462"/>
              </p:ext>
            </p:extLst>
          </p:nvPr>
        </p:nvGraphicFramePr>
        <p:xfrm>
          <a:off x="4139952" y="1700808"/>
          <a:ext cx="4464497" cy="1944215"/>
        </p:xfrm>
        <a:graphic>
          <a:graphicData uri="http://schemas.openxmlformats.org/presentationml/2006/ole">
            <mc:AlternateContent xmlns:mc="http://schemas.openxmlformats.org/markup-compatibility/2006">
              <mc:Choice xmlns:v="urn:schemas-microsoft-com:vml" Requires="v">
                <p:oleObj spid="_x0000_s3145" r:id="rId4" imgW="6730594" imgH="2382622" progId="Visio.Drawing.11">
                  <p:embed/>
                </p:oleObj>
              </mc:Choice>
              <mc:Fallback>
                <p:oleObj r:id="rId4" imgW="6730594" imgH="2382622" progId="Visio.Drawing.11">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1700808"/>
                        <a:ext cx="4464497" cy="1944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848132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9A529FE6-591C-4357-BFBD-492D2EBAF0F7}" type="slidenum">
              <a:rPr lang="en-US" sz="1000">
                <a:solidFill>
                  <a:srgbClr val="898989"/>
                </a:solidFill>
                <a:latin typeface="Verdana" pitchFamily="34" charset="0"/>
              </a:rPr>
              <a:pPr eaLnBrk="1" hangingPunct="1"/>
              <a:t>23</a:t>
            </a:fld>
            <a:endParaRPr lang="en-US" sz="1000" dirty="0">
              <a:solidFill>
                <a:srgbClr val="898989"/>
              </a:solidFill>
              <a:latin typeface="Verdana" pitchFamily="34" charset="0"/>
            </a:endParaRPr>
          </a:p>
        </p:txBody>
      </p:sp>
      <p:sp>
        <p:nvSpPr>
          <p:cNvPr id="32773" name="Footer Placeholder 10"/>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r>
              <a:rPr lang="es-CL" sz="900" dirty="0" smtClean="0">
                <a:solidFill>
                  <a:srgbClr val="898989"/>
                </a:solidFill>
                <a:latin typeface="Verdana" pitchFamily="34" charset="0"/>
              </a:rPr>
              <a:t>Gobierno de Chile | Ministerio de Justicia </a:t>
            </a:r>
            <a:endParaRPr lang="en-US" sz="900" dirty="0">
              <a:solidFill>
                <a:srgbClr val="898989"/>
              </a:solidFill>
              <a:latin typeface="Verdana" pitchFamily="34" charset="0"/>
            </a:endParaRPr>
          </a:p>
        </p:txBody>
      </p:sp>
      <p:sp>
        <p:nvSpPr>
          <p:cNvPr id="6" name="AutoShape 76"/>
          <p:cNvSpPr>
            <a:spLocks noChangeAspect="1" noChangeArrowheads="1" noTextEdit="1"/>
          </p:cNvSpPr>
          <p:nvPr/>
        </p:nvSpPr>
        <p:spPr bwMode="auto">
          <a:xfrm>
            <a:off x="490414" y="1218798"/>
            <a:ext cx="8090315" cy="4854902"/>
          </a:xfrm>
          <a:prstGeom prst="rect">
            <a:avLst/>
          </a:prstGeom>
          <a:noFill/>
          <a:ln w="9525">
            <a:noFill/>
            <a:miter lim="800000"/>
            <a:headEnd/>
            <a:tailEnd/>
          </a:ln>
        </p:spPr>
        <p:txBody>
          <a:bodyPr/>
          <a:lstStyle/>
          <a:p>
            <a:endParaRPr lang="es-ES">
              <a:solidFill>
                <a:srgbClr val="586464"/>
              </a:solidFill>
              <a:latin typeface="Verdana" pitchFamily="34" charset="0"/>
              <a:ea typeface="Verdana" pitchFamily="34" charset="0"/>
              <a:cs typeface="Verdana" pitchFamily="34" charset="0"/>
            </a:endParaRPr>
          </a:p>
        </p:txBody>
      </p:sp>
      <p:grpSp>
        <p:nvGrpSpPr>
          <p:cNvPr id="2" name="Group 2"/>
          <p:cNvGrpSpPr>
            <a:grpSpLocks/>
          </p:cNvGrpSpPr>
          <p:nvPr/>
        </p:nvGrpSpPr>
        <p:grpSpPr bwMode="auto">
          <a:xfrm>
            <a:off x="4863092" y="3836584"/>
            <a:ext cx="3250063" cy="2211615"/>
            <a:chOff x="0" y="1901"/>
            <a:chExt cx="5760" cy="1296"/>
          </a:xfrm>
        </p:grpSpPr>
        <p:sp>
          <p:nvSpPr>
            <p:cNvPr id="8" name="Rectangle 3"/>
            <p:cNvSpPr>
              <a:spLocks noChangeArrowheads="1"/>
            </p:cNvSpPr>
            <p:nvPr/>
          </p:nvSpPr>
          <p:spPr bwMode="gray">
            <a:xfrm>
              <a:off x="0" y="1901"/>
              <a:ext cx="5760" cy="1296"/>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s-ES">
                <a:solidFill>
                  <a:srgbClr val="586464"/>
                </a:solidFill>
                <a:latin typeface="Verdana" pitchFamily="34" charset="0"/>
                <a:ea typeface="Verdana" pitchFamily="34" charset="0"/>
                <a:cs typeface="Verdana" pitchFamily="34" charset="0"/>
              </a:endParaRPr>
            </a:p>
          </p:txBody>
        </p:sp>
        <p:sp>
          <p:nvSpPr>
            <p:cNvPr id="9" name="Rectangle 4"/>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s-ES">
                <a:solidFill>
                  <a:srgbClr val="586464"/>
                </a:solidFill>
                <a:latin typeface="Verdana" pitchFamily="34" charset="0"/>
                <a:ea typeface="Verdana" pitchFamily="34" charset="0"/>
                <a:cs typeface="Verdana" pitchFamily="34" charset="0"/>
              </a:endParaRPr>
            </a:p>
          </p:txBody>
        </p:sp>
      </p:grpSp>
      <p:sp>
        <p:nvSpPr>
          <p:cNvPr id="10" name="Freeform 26"/>
          <p:cNvSpPr>
            <a:spLocks/>
          </p:cNvSpPr>
          <p:nvPr/>
        </p:nvSpPr>
        <p:spPr bwMode="gray">
          <a:xfrm>
            <a:off x="3589618" y="4169840"/>
            <a:ext cx="1014008" cy="1112150"/>
          </a:xfrm>
          <a:custGeom>
            <a:avLst/>
            <a:gdLst/>
            <a:ahLst/>
            <a:cxnLst>
              <a:cxn ang="0">
                <a:pos x="679" y="119"/>
              </a:cxn>
              <a:cxn ang="0">
                <a:pos x="463" y="0"/>
              </a:cxn>
              <a:cxn ang="0">
                <a:pos x="246" y="119"/>
              </a:cxn>
              <a:cxn ang="0">
                <a:pos x="333" y="119"/>
              </a:cxn>
              <a:cxn ang="0">
                <a:pos x="329" y="144"/>
              </a:cxn>
              <a:cxn ang="0">
                <a:pos x="0" y="247"/>
              </a:cxn>
              <a:cxn ang="0">
                <a:pos x="0" y="553"/>
              </a:cxn>
              <a:cxn ang="0">
                <a:pos x="592" y="203"/>
              </a:cxn>
              <a:cxn ang="0">
                <a:pos x="598" y="149"/>
              </a:cxn>
              <a:cxn ang="0">
                <a:pos x="595" y="119"/>
              </a:cxn>
              <a:cxn ang="0">
                <a:pos x="679" y="119"/>
              </a:cxn>
            </a:cxnLst>
            <a:rect l="0" t="0" r="r" b="b"/>
            <a:pathLst>
              <a:path w="679" h="553">
                <a:moveTo>
                  <a:pt x="679" y="119"/>
                </a:moveTo>
                <a:cubicBezTo>
                  <a:pt x="463" y="0"/>
                  <a:pt x="463" y="0"/>
                  <a:pt x="463" y="0"/>
                </a:cubicBezTo>
                <a:cubicBezTo>
                  <a:pt x="246" y="119"/>
                  <a:pt x="246" y="119"/>
                  <a:pt x="246" y="119"/>
                </a:cubicBezTo>
                <a:cubicBezTo>
                  <a:pt x="333" y="119"/>
                  <a:pt x="333" y="119"/>
                  <a:pt x="333" y="119"/>
                </a:cubicBezTo>
                <a:cubicBezTo>
                  <a:pt x="329" y="144"/>
                  <a:pt x="329" y="144"/>
                  <a:pt x="329" y="144"/>
                </a:cubicBezTo>
                <a:cubicBezTo>
                  <a:pt x="300" y="229"/>
                  <a:pt x="125" y="247"/>
                  <a:pt x="0" y="247"/>
                </a:cubicBezTo>
                <a:cubicBezTo>
                  <a:pt x="0" y="553"/>
                  <a:pt x="0" y="553"/>
                  <a:pt x="0" y="553"/>
                </a:cubicBezTo>
                <a:cubicBezTo>
                  <a:pt x="243" y="553"/>
                  <a:pt x="545" y="408"/>
                  <a:pt x="592" y="203"/>
                </a:cubicBezTo>
                <a:cubicBezTo>
                  <a:pt x="596" y="186"/>
                  <a:pt x="598" y="167"/>
                  <a:pt x="598" y="149"/>
                </a:cubicBezTo>
                <a:cubicBezTo>
                  <a:pt x="595" y="119"/>
                  <a:pt x="595" y="119"/>
                  <a:pt x="595" y="119"/>
                </a:cubicBezTo>
                <a:lnTo>
                  <a:pt x="679" y="119"/>
                </a:lnTo>
                <a:close/>
              </a:path>
            </a:pathLst>
          </a:custGeom>
          <a:gradFill flip="none" rotWithShape="1">
            <a:gsLst>
              <a:gs pos="0">
                <a:srgbClr val="006CB7">
                  <a:shade val="30000"/>
                  <a:satMod val="115000"/>
                </a:srgbClr>
              </a:gs>
              <a:gs pos="50000">
                <a:srgbClr val="006CB7">
                  <a:shade val="67500"/>
                  <a:satMod val="115000"/>
                </a:srgbClr>
              </a:gs>
              <a:gs pos="100000">
                <a:srgbClr val="006CB7">
                  <a:shade val="100000"/>
                  <a:satMod val="115000"/>
                </a:srgbClr>
              </a:gs>
            </a:gsLst>
            <a:lin ang="10800000" scaled="1"/>
            <a:tileRect/>
          </a:gradFill>
          <a:ln w="9525" cap="flat" cmpd="sng">
            <a:noFill/>
            <a:prstDash val="solid"/>
            <a:round/>
            <a:headEnd type="none" w="med" len="med"/>
            <a:tailEnd type="none" w="med" len="med"/>
          </a:ln>
          <a:effectLst/>
        </p:spPr>
        <p:txBody>
          <a:bodyPr/>
          <a:lstStyle/>
          <a:p>
            <a:endParaRPr lang="es-ES">
              <a:solidFill>
                <a:srgbClr val="586464"/>
              </a:solidFill>
              <a:latin typeface="Verdana" pitchFamily="34" charset="0"/>
              <a:ea typeface="Verdana" pitchFamily="34" charset="0"/>
              <a:cs typeface="Verdana" pitchFamily="34" charset="0"/>
            </a:endParaRPr>
          </a:p>
        </p:txBody>
      </p:sp>
      <p:sp>
        <p:nvSpPr>
          <p:cNvPr id="11" name="Rectangle 17"/>
          <p:cNvSpPr>
            <a:spLocks noChangeArrowheads="1"/>
          </p:cNvSpPr>
          <p:nvPr/>
        </p:nvSpPr>
        <p:spPr bwMode="gray">
          <a:xfrm>
            <a:off x="644948" y="1340768"/>
            <a:ext cx="2985054" cy="360362"/>
          </a:xfrm>
          <a:prstGeom prst="rect">
            <a:avLst/>
          </a:prstGeom>
          <a:solidFill>
            <a:srgbClr val="006CB7"/>
          </a:soli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es-MX" sz="2000" b="1" noProof="1" smtClean="0">
                <a:solidFill>
                  <a:prstClr val="white"/>
                </a:solidFill>
                <a:latin typeface="Calibri"/>
                <a:ea typeface="Verdana" pitchFamily="34" charset="0"/>
                <a:cs typeface="Verdana" pitchFamily="34" charset="0"/>
              </a:rPr>
              <a:t>EMPRESAS PRIVADAS</a:t>
            </a:r>
            <a:endParaRPr lang="es-ES" sz="2000" b="1" noProof="1">
              <a:solidFill>
                <a:prstClr val="white"/>
              </a:solidFill>
              <a:latin typeface="Calibri"/>
              <a:ea typeface="Verdana" pitchFamily="34" charset="0"/>
              <a:cs typeface="Verdana" pitchFamily="34" charset="0"/>
            </a:endParaRPr>
          </a:p>
        </p:txBody>
      </p:sp>
      <p:sp>
        <p:nvSpPr>
          <p:cNvPr id="12" name="Rectangle 5"/>
          <p:cNvSpPr>
            <a:spLocks noChangeArrowheads="1"/>
          </p:cNvSpPr>
          <p:nvPr/>
        </p:nvSpPr>
        <p:spPr bwMode="gray">
          <a:xfrm>
            <a:off x="648822" y="1721128"/>
            <a:ext cx="2985054" cy="4444176"/>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90500" indent="-190500"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Ventanilla Unica Web: </a:t>
            </a:r>
            <a:r>
              <a:rPr lang="es-ES" sz="1400" noProof="1" smtClean="0">
                <a:solidFill>
                  <a:prstClr val="black">
                    <a:lumMod val="75000"/>
                    <a:lumOff val="25000"/>
                  </a:prstClr>
                </a:solidFill>
                <a:latin typeface="Calibri"/>
                <a:ea typeface="Verdana" pitchFamily="34" charset="0"/>
                <a:cs typeface="Verdana" pitchFamily="34" charset="0"/>
                <a:hlinkClick r:id="rId3"/>
              </a:rPr>
              <a:t>www.reinsercionsocial.cl</a:t>
            </a:r>
            <a:endParaRPr lang="es-ES" sz="1400" noProof="1" smtClean="0">
              <a:solidFill>
                <a:prstClr val="black">
                  <a:lumMod val="75000"/>
                  <a:lumOff val="25000"/>
                </a:prstClr>
              </a:solidFill>
              <a:latin typeface="Calibri"/>
              <a:ea typeface="Verdana" pitchFamily="34" charset="0"/>
              <a:cs typeface="Verdana" pitchFamily="34" charset="0"/>
            </a:endParaRPr>
          </a:p>
          <a:p>
            <a:pPr marL="190500" indent="-190500"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Contratación de internos empresas privadas instaladas en EP.</a:t>
            </a:r>
          </a:p>
          <a:p>
            <a:pPr algn="just">
              <a:lnSpc>
                <a:spcPct val="95000"/>
              </a:lnSpc>
              <a:spcAft>
                <a:spcPct val="40000"/>
              </a:spcAft>
              <a:buClr>
                <a:srgbClr val="292929"/>
              </a:buClr>
            </a:pPr>
            <a:r>
              <a:rPr lang="es-ES" sz="1400" noProof="1" smtClean="0">
                <a:solidFill>
                  <a:prstClr val="black">
                    <a:lumMod val="75000"/>
                    <a:lumOff val="25000"/>
                  </a:prstClr>
                </a:solidFill>
                <a:latin typeface="Calibri"/>
                <a:ea typeface="Verdana" pitchFamily="34" charset="0"/>
                <a:cs typeface="Verdana" pitchFamily="34" charset="0"/>
              </a:rPr>
              <a:t>898 en total: De las cuales 84 corresponde a mujeres y 814 hombres.</a:t>
            </a:r>
          </a:p>
          <a:p>
            <a:pPr marL="190500" indent="-190500" algn="just">
              <a:lnSpc>
                <a:spcPct val="95000"/>
              </a:lnSpc>
              <a:spcAft>
                <a:spcPct val="40000"/>
              </a:spcAft>
              <a:buClr>
                <a:srgbClr val="292929"/>
              </a:buClr>
              <a:buFont typeface="Wingdings" pitchFamily="2" charset="2"/>
              <a:buChar char="§"/>
            </a:pPr>
            <a:r>
              <a:rPr lang="es-CL" sz="1400" noProof="1">
                <a:solidFill>
                  <a:prstClr val="black">
                    <a:lumMod val="75000"/>
                    <a:lumOff val="25000"/>
                  </a:prstClr>
                </a:solidFill>
                <a:latin typeface="Calibri"/>
                <a:ea typeface="Verdana" pitchFamily="34" charset="0"/>
                <a:cs typeface="Verdana" pitchFamily="34" charset="0"/>
              </a:rPr>
              <a:t>Contratación de internos </a:t>
            </a:r>
            <a:r>
              <a:rPr lang="es-CL" sz="1400" noProof="1" smtClean="0">
                <a:solidFill>
                  <a:prstClr val="black">
                    <a:lumMod val="75000"/>
                    <a:lumOff val="25000"/>
                  </a:prstClr>
                </a:solidFill>
                <a:latin typeface="Calibri"/>
                <a:ea typeface="Verdana" pitchFamily="34" charset="0"/>
                <a:cs typeface="Verdana" pitchFamily="34" charset="0"/>
              </a:rPr>
              <a:t>empresas </a:t>
            </a:r>
            <a:r>
              <a:rPr lang="es-CL" sz="1400" noProof="1">
                <a:solidFill>
                  <a:prstClr val="black">
                    <a:lumMod val="75000"/>
                    <a:lumOff val="25000"/>
                  </a:prstClr>
                </a:solidFill>
                <a:latin typeface="Calibri"/>
                <a:ea typeface="Verdana" pitchFamily="34" charset="0"/>
                <a:cs typeface="Verdana" pitchFamily="34" charset="0"/>
              </a:rPr>
              <a:t>privadas </a:t>
            </a:r>
            <a:r>
              <a:rPr lang="es-CL" sz="1400" noProof="1" smtClean="0">
                <a:solidFill>
                  <a:prstClr val="black">
                    <a:lumMod val="75000"/>
                    <a:lumOff val="25000"/>
                  </a:prstClr>
                </a:solidFill>
                <a:latin typeface="Calibri"/>
                <a:ea typeface="Verdana" pitchFamily="34" charset="0"/>
                <a:cs typeface="Verdana" pitchFamily="34" charset="0"/>
              </a:rPr>
              <a:t>en el medio libre, mediante permisos de salida controlada al medio libre o laboral.</a:t>
            </a:r>
          </a:p>
          <a:p>
            <a:pPr algn="just">
              <a:lnSpc>
                <a:spcPct val="95000"/>
              </a:lnSpc>
              <a:spcAft>
                <a:spcPct val="40000"/>
              </a:spcAft>
              <a:buClr>
                <a:srgbClr val="292929"/>
              </a:buClr>
            </a:pPr>
            <a:r>
              <a:rPr lang="es-CL" sz="1400" noProof="1" smtClean="0">
                <a:solidFill>
                  <a:prstClr val="black">
                    <a:lumMod val="75000"/>
                    <a:lumOff val="25000"/>
                  </a:prstClr>
                </a:solidFill>
                <a:latin typeface="Calibri"/>
                <a:ea typeface="Verdana" pitchFamily="34" charset="0"/>
                <a:cs typeface="Verdana" pitchFamily="34" charset="0"/>
              </a:rPr>
              <a:t>716 en </a:t>
            </a:r>
            <a:r>
              <a:rPr lang="es-CL" sz="1400" noProof="1" smtClean="0">
                <a:solidFill>
                  <a:prstClr val="black">
                    <a:lumMod val="75000"/>
                    <a:lumOff val="25000"/>
                  </a:prstClr>
                </a:solidFill>
                <a:latin typeface="Calibri"/>
                <a:ea typeface="Verdana" pitchFamily="34" charset="0"/>
                <a:cs typeface="Verdana" pitchFamily="34" charset="0"/>
              </a:rPr>
              <a:t>total: De </a:t>
            </a:r>
            <a:r>
              <a:rPr lang="es-CL" sz="1400" noProof="1" smtClean="0">
                <a:solidFill>
                  <a:prstClr val="black">
                    <a:lumMod val="75000"/>
                    <a:lumOff val="25000"/>
                  </a:prstClr>
                </a:solidFill>
                <a:latin typeface="Calibri"/>
                <a:ea typeface="Verdana" pitchFamily="34" charset="0"/>
                <a:cs typeface="Verdana" pitchFamily="34" charset="0"/>
              </a:rPr>
              <a:t>las cuales 79 corresponde a mujeres y 637 a hombres.</a:t>
            </a:r>
            <a:endParaRPr lang="es-CL" sz="1400" noProof="1">
              <a:solidFill>
                <a:prstClr val="black">
                  <a:lumMod val="75000"/>
                  <a:lumOff val="25000"/>
                </a:prstClr>
              </a:solidFill>
              <a:latin typeface="Calibri"/>
              <a:ea typeface="Verdana" pitchFamily="34" charset="0"/>
              <a:cs typeface="Verdana" pitchFamily="34" charset="0"/>
            </a:endParaRPr>
          </a:p>
          <a:p>
            <a:pPr marL="190500" indent="-190500"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Servicios a trato de internos con privados o particulares.</a:t>
            </a:r>
          </a:p>
          <a:p>
            <a:pPr marL="190500" indent="-190500"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Prestación de Servicios vía CET</a:t>
            </a:r>
          </a:p>
          <a:p>
            <a:pPr marL="190500" indent="-190500"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Interno empresarios</a:t>
            </a:r>
            <a:endParaRPr lang="es-CL" sz="1400" noProof="1">
              <a:solidFill>
                <a:prstClr val="black">
                  <a:lumMod val="75000"/>
                  <a:lumOff val="25000"/>
                </a:prstClr>
              </a:solidFill>
              <a:latin typeface="Calibri"/>
              <a:ea typeface="Verdana" pitchFamily="34" charset="0"/>
              <a:cs typeface="Verdana" pitchFamily="34" charset="0"/>
            </a:endParaRPr>
          </a:p>
        </p:txBody>
      </p:sp>
      <p:sp>
        <p:nvSpPr>
          <p:cNvPr id="13" name="Rectangle 19"/>
          <p:cNvSpPr>
            <a:spLocks noChangeArrowheads="1"/>
          </p:cNvSpPr>
          <p:nvPr/>
        </p:nvSpPr>
        <p:spPr bwMode="gray">
          <a:xfrm>
            <a:off x="4885565" y="3921342"/>
            <a:ext cx="3541817" cy="2042097"/>
          </a:xfrm>
          <a:prstGeom prst="rect">
            <a:avLst/>
          </a:prstGeom>
          <a:noFill/>
          <a:ln w="9525">
            <a:noFill/>
            <a:miter lim="800000"/>
            <a:headEnd/>
            <a:tailEnd/>
          </a:ln>
          <a:effectLst/>
        </p:spPr>
        <p:txBody>
          <a:bodyPr wrap="square">
            <a:spAutoFit/>
          </a:bodyPr>
          <a:lstStyle/>
          <a:p>
            <a:pPr marL="180975" indent="-180975" algn="just">
              <a:lnSpc>
                <a:spcPct val="95000"/>
              </a:lnSpc>
              <a:spcAft>
                <a:spcPct val="40000"/>
              </a:spcAft>
              <a:buClr>
                <a:srgbClr val="292929"/>
              </a:buClr>
              <a:buFont typeface="Wingdings" pitchFamily="2" charset="2"/>
              <a:buChar char="§"/>
            </a:pPr>
            <a:r>
              <a:rPr lang="es-ES" sz="1400" noProof="1" smtClean="0">
                <a:solidFill>
                  <a:srgbClr val="FF0000"/>
                </a:solidFill>
                <a:latin typeface="Calibri"/>
                <a:ea typeface="Verdana" pitchFamily="34" charset="0"/>
                <a:cs typeface="Verdana" pitchFamily="34" charset="0"/>
              </a:rPr>
              <a:t>Empresa Privadas</a:t>
            </a:r>
            <a:r>
              <a:rPr lang="es-ES" sz="1400" noProof="1" smtClean="0">
                <a:solidFill>
                  <a:prstClr val="black">
                    <a:lumMod val="75000"/>
                    <a:lumOff val="25000"/>
                  </a:prstClr>
                </a:solidFill>
                <a:latin typeface="Calibri"/>
                <a:ea typeface="Verdana" pitchFamily="34" charset="0"/>
                <a:cs typeface="Verdana" pitchFamily="34" charset="0"/>
              </a:rPr>
              <a:t>:</a:t>
            </a:r>
          </a:p>
          <a:p>
            <a:pPr marL="180975" indent="-180975"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Wintec</a:t>
            </a:r>
          </a:p>
          <a:p>
            <a:pPr marL="180975" indent="-180975"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Prodalum</a:t>
            </a:r>
          </a:p>
          <a:p>
            <a:pPr marL="180975" indent="-180975"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Britec</a:t>
            </a:r>
          </a:p>
          <a:p>
            <a:pPr marL="180975" indent="-180975"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Komatsu</a:t>
            </a:r>
          </a:p>
          <a:p>
            <a:pPr marL="180975" indent="-180975"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Rosen</a:t>
            </a:r>
          </a:p>
          <a:p>
            <a:pPr marL="180975" indent="-180975" algn="just">
              <a:lnSpc>
                <a:spcPct val="95000"/>
              </a:lnSpc>
              <a:spcAft>
                <a:spcPct val="40000"/>
              </a:spcAft>
              <a:buClr>
                <a:srgbClr val="292929"/>
              </a:buClr>
              <a:buFont typeface="Wingdings" pitchFamily="2" charset="2"/>
              <a:buChar char="§"/>
            </a:pPr>
            <a:r>
              <a:rPr lang="es-ES" sz="1400" noProof="1" smtClean="0">
                <a:solidFill>
                  <a:prstClr val="black">
                    <a:lumMod val="75000"/>
                    <a:lumOff val="25000"/>
                  </a:prstClr>
                </a:solidFill>
                <a:latin typeface="Calibri"/>
                <a:ea typeface="Verdana" pitchFamily="34" charset="0"/>
                <a:cs typeface="Verdana" pitchFamily="34" charset="0"/>
              </a:rPr>
              <a:t>Nexxopan</a:t>
            </a:r>
          </a:p>
        </p:txBody>
      </p:sp>
      <p:sp>
        <p:nvSpPr>
          <p:cNvPr id="15" name="10 Título"/>
          <p:cNvSpPr>
            <a:spLocks noGrp="1"/>
          </p:cNvSpPr>
          <p:nvPr>
            <p:ph type="title"/>
          </p:nvPr>
        </p:nvSpPr>
        <p:spPr>
          <a:xfrm>
            <a:off x="490414" y="260648"/>
            <a:ext cx="7848600" cy="900336"/>
          </a:xfrm>
        </p:spPr>
        <p:txBody>
          <a:bodyPr/>
          <a:lstStyle/>
          <a:p>
            <a:pPr algn="ctr">
              <a:defRPr/>
            </a:pPr>
            <a:r>
              <a:rPr lang="es-ES" sz="3200" dirty="0" smtClean="0">
                <a:latin typeface="+mj-lt"/>
              </a:rPr>
              <a:t>Eje Colaboración Público Privado</a:t>
            </a:r>
            <a:endParaRPr lang="es-CL" sz="3200" dirty="0">
              <a:effectLst>
                <a:outerShdw blurRad="38100" dist="38100" dir="2700000" algn="tl">
                  <a:srgbClr val="000000">
                    <a:alpha val="43137"/>
                  </a:srgbClr>
                </a:outerShdw>
              </a:effectLst>
              <a:latin typeface="+mj-lt"/>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978" y="1356767"/>
            <a:ext cx="4383034" cy="240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7851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10"/>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r>
              <a:rPr lang="es-CL" altLang="es-ES" sz="900" smtClean="0">
                <a:solidFill>
                  <a:srgbClr val="898989"/>
                </a:solidFill>
                <a:latin typeface="Verdana" pitchFamily="34" charset="0"/>
              </a:rPr>
              <a:t>Gobierno de Chile | Ministerio de Justicia </a:t>
            </a:r>
            <a:endParaRPr lang="en-US" altLang="es-ES" sz="900" smtClean="0">
              <a:solidFill>
                <a:srgbClr val="898989"/>
              </a:solidFill>
              <a:latin typeface="Verdana" pitchFamily="34" charset="0"/>
            </a:endParaRPr>
          </a:p>
        </p:txBody>
      </p:sp>
      <p:sp>
        <p:nvSpPr>
          <p:cNvPr id="40963"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fld id="{F3A9EF56-3223-426C-B651-E876E297EDD5}" type="slidenum">
              <a:rPr lang="en-US" altLang="es-ES" sz="1000" smtClean="0">
                <a:solidFill>
                  <a:srgbClr val="898989"/>
                </a:solidFill>
                <a:latin typeface="Verdana" pitchFamily="34" charset="0"/>
              </a:rPr>
              <a:pPr eaLnBrk="1" hangingPunct="1">
                <a:spcBef>
                  <a:spcPct val="0"/>
                </a:spcBef>
                <a:buFontTx/>
                <a:buNone/>
              </a:pPr>
              <a:t>24</a:t>
            </a:fld>
            <a:endParaRPr lang="en-US" altLang="es-ES" sz="1000" smtClean="0">
              <a:solidFill>
                <a:srgbClr val="898989"/>
              </a:solidFill>
              <a:latin typeface="Verdana" pitchFamily="34" charset="0"/>
            </a:endParaRPr>
          </a:p>
        </p:txBody>
      </p:sp>
      <p:sp>
        <p:nvSpPr>
          <p:cNvPr id="40965" name="Rectangle 19"/>
          <p:cNvSpPr>
            <a:spLocks noChangeArrowheads="1"/>
          </p:cNvSpPr>
          <p:nvPr/>
        </p:nvSpPr>
        <p:spPr bwMode="gray">
          <a:xfrm>
            <a:off x="899541" y="390905"/>
            <a:ext cx="7344917" cy="1397889"/>
          </a:xfrm>
          <a:prstGeom prst="rect">
            <a:avLst/>
          </a:prstGeom>
          <a:solidFill>
            <a:srgbClr val="EAEAEA"/>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marL="92075" defTabSz="801688"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defTabSz="801688"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defTabSz="801688"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defTabSz="801688"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defTabSz="801688"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algn="ctr">
              <a:spcBef>
                <a:spcPct val="0"/>
              </a:spcBef>
              <a:buFontTx/>
              <a:buNone/>
            </a:pPr>
            <a:r>
              <a:rPr lang="es-CL" altLang="es-ES" sz="3200" noProof="1">
                <a:solidFill>
                  <a:srgbClr val="005FA1"/>
                </a:solidFill>
                <a:latin typeface="+mj-lt"/>
              </a:rPr>
              <a:t>Ayudar al que lo necesita no </a:t>
            </a:r>
            <a:r>
              <a:rPr lang="es-CL" altLang="es-ES" sz="3200" noProof="1" smtClean="0">
                <a:solidFill>
                  <a:srgbClr val="005FA1"/>
                </a:solidFill>
                <a:latin typeface="+mj-lt"/>
              </a:rPr>
              <a:t>sólo</a:t>
            </a:r>
          </a:p>
          <a:p>
            <a:pPr algn="ctr">
              <a:spcBef>
                <a:spcPct val="0"/>
              </a:spcBef>
              <a:buFontTx/>
              <a:buNone/>
            </a:pPr>
            <a:r>
              <a:rPr lang="es-CL" altLang="es-ES" sz="3200" noProof="1" smtClean="0">
                <a:solidFill>
                  <a:srgbClr val="005FA1"/>
                </a:solidFill>
                <a:latin typeface="+mj-lt"/>
              </a:rPr>
              <a:t>es </a:t>
            </a:r>
            <a:r>
              <a:rPr lang="es-CL" altLang="es-ES" sz="3200" noProof="1">
                <a:solidFill>
                  <a:srgbClr val="005FA1"/>
                </a:solidFill>
                <a:latin typeface="+mj-lt"/>
              </a:rPr>
              <a:t>parte del deber, sino de la felicidad.</a:t>
            </a:r>
            <a:r>
              <a:rPr lang="es-CL" altLang="es-ES" sz="2800" noProof="1">
                <a:solidFill>
                  <a:srgbClr val="005FA1"/>
                </a:solidFill>
                <a:latin typeface="+mj-lt"/>
              </a:rPr>
              <a:t> </a:t>
            </a:r>
          </a:p>
          <a:p>
            <a:pPr algn="ctr">
              <a:spcBef>
                <a:spcPct val="0"/>
              </a:spcBef>
              <a:buFontTx/>
              <a:buNone/>
            </a:pPr>
            <a:r>
              <a:rPr lang="es-CL" altLang="es-ES" sz="2400" noProof="1">
                <a:solidFill>
                  <a:srgbClr val="005FA1"/>
                </a:solidFill>
                <a:latin typeface="Verdana" pitchFamily="34" charset="0"/>
              </a:rPr>
              <a:t>(</a:t>
            </a:r>
            <a:r>
              <a:rPr lang="es-CL" altLang="es-ES" sz="2400" noProof="1" smtClean="0">
                <a:solidFill>
                  <a:srgbClr val="005FA1"/>
                </a:solidFill>
                <a:latin typeface="Verdana" pitchFamily="34" charset="0"/>
              </a:rPr>
              <a:t>José </a:t>
            </a:r>
            <a:r>
              <a:rPr lang="es-CL" altLang="es-ES" sz="2400" noProof="1" smtClean="0">
                <a:solidFill>
                  <a:srgbClr val="005FA1"/>
                </a:solidFill>
                <a:latin typeface="Verdana" pitchFamily="34" charset="0"/>
              </a:rPr>
              <a:t>Martí)</a:t>
            </a:r>
            <a:endParaRPr lang="es-CL" altLang="es-ES" sz="2400" noProof="1">
              <a:solidFill>
                <a:srgbClr val="005FA1"/>
              </a:solidFill>
              <a:latin typeface="Verdana" pitchFamily="34" charset="0"/>
            </a:endParaRPr>
          </a:p>
        </p:txBody>
      </p:sp>
      <p:pic>
        <p:nvPicPr>
          <p:cNvPr id="4097" name="Picture 1" descr="C:\Users\pruiz\Documents\Patricio Ruiz\Difusión CET\CET Angol\Alfabetizació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41" y="1916811"/>
            <a:ext cx="7344918" cy="388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62750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ctrTitle"/>
          </p:nvPr>
        </p:nvSpPr>
        <p:spPr>
          <a:xfrm>
            <a:off x="827584" y="2276872"/>
            <a:ext cx="5472608" cy="1470025"/>
          </a:xfrm>
        </p:spPr>
        <p:txBody>
          <a:bodyPr/>
          <a:lstStyle/>
          <a:p>
            <a:pPr algn="ctr" eaLnBrk="1" hangingPunct="1"/>
            <a:r>
              <a:rPr lang="en-US" sz="3600" dirty="0" smtClean="0">
                <a:solidFill>
                  <a:schemeClr val="bg1"/>
                </a:solidFill>
                <a:latin typeface="+mn-lt"/>
                <a:ea typeface="ヒラギノ角ゴ Pro W3"/>
                <a:cs typeface="Verdana" pitchFamily="34" charset="0"/>
              </a:rPr>
              <a:t>Gracias.</a:t>
            </a:r>
          </a:p>
        </p:txBody>
      </p:sp>
      <p:sp>
        <p:nvSpPr>
          <p:cNvPr id="2" name="1 CuadroTexto"/>
          <p:cNvSpPr txBox="1"/>
          <p:nvPr/>
        </p:nvSpPr>
        <p:spPr>
          <a:xfrm>
            <a:off x="1259632" y="3861048"/>
            <a:ext cx="5040560" cy="1323439"/>
          </a:xfrm>
          <a:prstGeom prst="rect">
            <a:avLst/>
          </a:prstGeom>
          <a:noFill/>
        </p:spPr>
        <p:txBody>
          <a:bodyPr wrap="square" rtlCol="0">
            <a:spAutoFit/>
          </a:bodyPr>
          <a:lstStyle/>
          <a:p>
            <a:pPr algn="ctr"/>
            <a:r>
              <a:rPr lang="es-CL" sz="1600" dirty="0" smtClean="0">
                <a:solidFill>
                  <a:schemeClr val="bg1"/>
                </a:solidFill>
                <a:latin typeface="+mn-lt"/>
              </a:rPr>
              <a:t>W. Patricio Ruiz Zapata</a:t>
            </a:r>
          </a:p>
          <a:p>
            <a:pPr algn="ctr"/>
            <a:r>
              <a:rPr lang="es-CL" sz="1600" dirty="0" smtClean="0">
                <a:solidFill>
                  <a:schemeClr val="bg1"/>
                </a:solidFill>
                <a:latin typeface="+mn-lt"/>
              </a:rPr>
              <a:t>Departamento de Reinserción Social en el Sistema Cerrado</a:t>
            </a:r>
          </a:p>
          <a:p>
            <a:pPr algn="ctr"/>
            <a:r>
              <a:rPr lang="es-CL" sz="1600" dirty="0" smtClean="0">
                <a:solidFill>
                  <a:schemeClr val="bg1"/>
                </a:solidFill>
                <a:latin typeface="+mn-lt"/>
              </a:rPr>
              <a:t>Gendarmería de Chile</a:t>
            </a:r>
          </a:p>
          <a:p>
            <a:pPr algn="ctr"/>
            <a:r>
              <a:rPr lang="es-CL" sz="1600" dirty="0" smtClean="0">
                <a:latin typeface="+mn-lt"/>
                <a:hlinkClick r:id="rId3"/>
              </a:rPr>
              <a:t>pruiz@gendarmeria.cl</a:t>
            </a:r>
            <a:endParaRPr lang="es-CL" sz="1600" dirty="0" smtClean="0">
              <a:latin typeface="+mn-lt"/>
            </a:endParaRPr>
          </a:p>
          <a:p>
            <a:pPr algn="ctr"/>
            <a:r>
              <a:rPr lang="es-CL" sz="1600" dirty="0" smtClean="0">
                <a:solidFill>
                  <a:schemeClr val="bg1"/>
                </a:solidFill>
                <a:latin typeface="+mn-lt"/>
              </a:rPr>
              <a:t>56-2-29163428</a:t>
            </a:r>
            <a:r>
              <a:rPr lang="es-CL" sz="1600" dirty="0" smtClean="0">
                <a:latin typeface="+mn-lt"/>
              </a:rPr>
              <a:t> </a:t>
            </a:r>
            <a:endParaRPr lang="es-CL" sz="1600"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diamond(in)">
                                      <p:cBhvr>
                                        <p:cTn id="7" dur="2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9"/>
          <p:cNvSpPr>
            <a:spLocks noGrp="1"/>
          </p:cNvSpPr>
          <p:nvPr>
            <p:ph type="sldNum" sz="quarter" idx="11"/>
          </p:nvPr>
        </p:nvSpPr>
        <p:spPr bwMode="auto">
          <a:noFill/>
          <a:ln>
            <a:miter lim="800000"/>
            <a:headEnd/>
            <a:tailEnd/>
          </a:ln>
        </p:spPr>
        <p:txBody>
          <a:bodyPr/>
          <a:lstStyle/>
          <a:p>
            <a:fld id="{DABFD817-B8B0-43E3-BA19-7B8C56584854}" type="slidenum">
              <a:rPr lang="en-US" smtClean="0">
                <a:ea typeface="ヒラギノ角ゴ Pro W3"/>
                <a:cs typeface="ヒラギノ角ゴ Pro W3"/>
              </a:rPr>
              <a:pPr/>
              <a:t>3</a:t>
            </a:fld>
            <a:endParaRPr lang="en-US" smtClean="0">
              <a:ea typeface="ヒラギノ角ゴ Pro W3"/>
              <a:cs typeface="ヒラギノ角ゴ Pro W3"/>
            </a:endParaRPr>
          </a:p>
        </p:txBody>
      </p:sp>
      <p:sp>
        <p:nvSpPr>
          <p:cNvPr id="44035" name="Footer Placeholder 10"/>
          <p:cNvSpPr>
            <a:spLocks noGrp="1"/>
          </p:cNvSpPr>
          <p:nvPr>
            <p:ph type="ftr" sz="quarter" idx="10"/>
          </p:nvPr>
        </p:nvSpPr>
        <p:spPr bwMode="auto">
          <a:noFill/>
          <a:ln>
            <a:miter lim="800000"/>
            <a:headEnd/>
            <a:tailEnd/>
          </a:ln>
        </p:spPr>
        <p:txBody>
          <a:bodyPr/>
          <a:lstStyle/>
          <a:p>
            <a:r>
              <a:rPr lang="en-US" smtClean="0">
                <a:latin typeface="Verdana" pitchFamily="34" charset="0"/>
                <a:ea typeface="ヒラギノ角ゴ Pro W3"/>
                <a:cs typeface="ヒラギノ角ゴ Pro W3"/>
              </a:rPr>
              <a:t>Gobierno de Chile |Ministerio de Justicia</a:t>
            </a:r>
          </a:p>
        </p:txBody>
      </p:sp>
      <p:sp>
        <p:nvSpPr>
          <p:cNvPr id="44036" name="AutoShape 4" descr="data:image/jpeg;base64,/9j/4AAQSkZJRgABAQAAAQABAAD/2wCEAAkGBhEGDxQUBw8TDhIQERIUExAQEBUPEA8QExAWFxYRFBIjGyceGhkkJRQVIS8hLygpLS4wFSAyNTAqNSYrLDUBCQoKBQUFDQUFDSkYEhgpKSkpKSkpKSkpKSkpKSkpKSkpKSkpKSkpKSkpKSkpKSkpKSkpKSkpKSkpKSkpKSkpKf/AABEIANQA7QMBIgACEQEDEQH/xAAcAAEAAgMBAQEAAAAAAAAAAAAABwgBBQYEAgP/xAA/EAACAQMBBQUFAwoGAwAAAAAAAQIDBBEFBgcSITEIE0FRYSIycYGRFIKhI0JSYnKSorGywiQzo+Hw8RVUc//EABQBAQAAAAAAAAAAAAAAAAAAAAD/xAAUEQEAAAAAAAAAAAAAAAAAAAAA/9oADAMBAAIRAxEAPwCcQAAAAAAAAAAANVtLtPbbJW7r6vUVOC5JdZ1JvpCEfGX/AG8IDY3FxC0hKdxJU4QTlKcmoxjFLLbfgiMdc7Qmnac5R06nWvJReFKKjSozx4qbfFj7pEW8DejdbdTcZydC1T9i2i+Tx0lUf58vwXgjiwJS1ztC6jqGVpdOlZxa5NLvqq+/L2f4Tjqm8PVarblqd3l+VxOK+ieEc8ANrdbVX1683V7c1H+vcVJf3Gz07efq2lQ4LXUKyisYU3GthLok5JtL0OXAE8bud/DvaiobXuMHJpU7qMeGLk3jhqxXJdfeWEvHzJqTz0KOkh7Bb5bzZJwp3zd3aQjw9y+FVKcc8nTqYzyz7reMcuXIC0ANfoOu0NpbaFxpk+OlVWU+jTXJxkvCSeU0bAAAAAAAADIAGMmQAAAAAAAAAAAAADE5KCbm0kllt8kkvFsqXvO2wnthqNWfecdClOVO3in7CpRljjivOWOJvrzXkixm8/Vf/D6Pdzyk3QlTjxLOZVfyaSXn7TKigAAAAAAAAAABN3Z02rjRdaxuJYlUk69HPSTUEqkPjiMZY9JE6lJdOv6mlVoVbKbp1KU1OEk8NSi8ouPszrcdpLKhcUlhV6UZ8P6Mmvaj8mmvkBswAAAAAAAAAAAAAAAAAAAAAAAQ72jdoVbWtC0p+9Xqd7P0p0spL5yl/AV+Ji7SdDhvLWX6VvOP7tVv+8h0AAAAAAAAAAABbDc609Cs+7al7FTOPCXf1Mr5MqeWi3E1e80Oil+bUuF/rSl/cBIIAAAAAAAAAAAAAAAAAAAAAAAIV7S1txUbKp+jUrw/ejBr+hkDFlu0HaQr6OpVE+Klc0nBrwclKLz6Yb+eCtIAAAAAAAAAAAC025HSHpWi0XPObiVSu0/BTliOPRxhF/Mq0lkuls9GnC0oRs5QlCFGnCLpSU6eIQUfZkuTXIDYAAAAAAAAAAAAAAAAAAAAAAAAgztI681K2tKU2lwyr1YJ8pZlw08/DhqEHks9ozTJW+o0az9ytbKKflOlOXEvpOD+ZEwAAAAAAAAAAACf+zbqrr2t1Qm8qjVp1Ip+CqxaaXpmnn5kAFiOzno6tbCvXksSuK/Cn506McL+Kc/oBLYAAAAAAAAAAAAAAAAAAAAAAAOB317MPaPSZuhHiq2j7+GFmTjFNVIr7rbx5wRVovGV73k7krmhdVK+zNKNW3quVR0lOFOVu8NzWJNJw6tY6ZxjlkCIAAAAAAAAAD97KznqNWFK1jxVKs404RylxTnJRis/FoD06BoVbaW5p2+mw46lWWEvCK6ucn4RSy2/QuBs1oFPZezo21n7lGCjno5ybzKb9ZNyfzOQ3U7rFsHCVW/nGrd1oqMnD3KNPOe7g+ry0m3y6JLplyEAAAAAAAAAAAAAAAAAAAAAAAAAMSXEsPnnwMgCnG22gS2Y1G4t6keFU6suDHNOlL2qbT/ZcTRk5dpDQIRVtd0o4nKUqFRrpJKLnTz6rE/+Ig0AAAAAAHV7qqUa2t2Sq9O/T+9GMpR/FI5Q6bdpUdPWbFx/9qkvlKWH/MC3oAAAAAAAAAAAAAAAAAAAAAAAMPmZAAAACOt/Vh9s0ScuHidCtRqL9X2u7b+lR/UrCW+3lW6utGvlLwtasumecI8a/pKhMDAAAAAAbvYm5+x6nZzbwo3du2/Jd9FN/Rs0h90KroyjKPWMk18U8gXgQPNp1zG9o06lFpxqU4Ti48k1OKkmvTmekAAAAAAAAAAAAAAAAAAAAAAAAAD5qVFSTdRqKSy23hJLxbI12036WWzuYaPjUK3nTmvs8P2qqzxP0WfigOr2+1Gjp2mXX2+pCmp21eEVOSXeTlRklCK/Obz0Kem92x2wuNtbqVfUXjwp0k24UafhCP8ANvxZogAAAAAAAAJw3S74bbR7J2201V0vsy/IVOCVTvKTf+VhJvij4eGGvIk7ZzeNpu1c3DSbuM6nhTmpUqkuWcwjJJy+WSoJ+lCvK2kpUJOEoNSjKLcZRknlNNc0wLvggbZHtESto06W01B1eFcMrqlJd414SlSxhvzaa+BMmmbVWWswjPT7ujVU8cOKseLn4OGeJP0ayBtQAAAAAGG/Jf7GQAAAAAADidsd7mn7HydOtUdxXj1oUMSlF+U5+7H4Zz6EObQb+9T1ZtadKFjTzyVKKnUx+tUknz+CQFmT4q140FmtJQS6uTUUvmymlxtVe3U3Ove3Epy6ydeplry69PQ19e6nc47+cp46ccnLHwyBbfWt5ml6Cv8AGX1JvHuUpd/N+nDDOPngj7aHtH0aacdnrSdSXNKpcNU4J+fdpty+sSBAB0O0e32obV8tXu51IZz3UcU6Pp+TjhP4vLOeAAAAAAAAAAAAAAABnJgAbfS9rb7RZJ6deV6WPCNWXDjycc4a+R2+idoHU9NXDfqjerPvVId3Ux5cUcL6pkYgCdrftLQePtOmyXm4XKl9E6a/mb2y7Q2l3GPtELmg314qUZxXrmMm/wACtgAudoe1NntJCM9IuadZSzhRliax1zTeJLHqvE2pSK1u52M4ztJypTg8xnCThOL81Jc0Thu237Ku4W21zxJ4jC96KT8FWXh+39UubAm0BPPQACNd+O21XZWyhS0yo6Ve7lKPHHlOnRglxyi/CTcorPq8cySisO/TaZa9qsqdDnTso9zn9KrxN1X8n7P3AI7cuJ5lzb8TAAAAAAAAAAAAAAAAAAAAAAAAAAAAAAAAAAFr9z+vPX9Gt5Vuc6KdCT657n2Yv4uPAdoQp2atR4qV5QlL3Z0asY/txlGTX7kPwJrA1G12uLZqwuLh83RoylFedTpBfOTiU2rVpXEnKq3KUm5Sk+bcm8tssX2h9cdhptOhT63dZcX/AM6OJtfvd2VxAAAAAAAAAAAAAAAAAAAAAAAAAAAAAAAAAAACTOz9qf2HWO7k+Vzb1YJecoYqL8IS+pZcpnsnrz2YvqFzBcXcVFJx8ZQfKcV6uLkvmXHtLqN7ThUt3xQqQjOEl0lCUU0/o0BB3aR1ajXla0KU1KtS72dSMXl04zUFFS8m8N48l6ohI6PeNaKy1e8jGr3/APiakuPOec3xOLfnHi4X6xZzgAAAAAAAAAAAAAAAAAAAAAAAAAAAAAAAAAAACzG4HV3qOkd3Ntu1r1Kazz9iWKkcenttfIrOWQ7O9ejPSqkbf/NhczdZePtRjwS+GI4+MWBAe1MeC/ukvC6uFz9K0jVgAAAAAAAAAAAAAAAAAAAAAAAAAAAAAAAAAAAAOp2K20vNk1VWjVlSVVwc806dTLjxY96Lx1YAH//Z"/>
          <p:cNvSpPr>
            <a:spLocks noChangeAspect="1" noChangeArrowheads="1"/>
          </p:cNvSpPr>
          <p:nvPr/>
        </p:nvSpPr>
        <p:spPr bwMode="auto">
          <a:xfrm>
            <a:off x="63500" y="-977900"/>
            <a:ext cx="2257425" cy="2019300"/>
          </a:xfrm>
          <a:prstGeom prst="rect">
            <a:avLst/>
          </a:prstGeom>
          <a:noFill/>
          <a:ln w="9525">
            <a:noFill/>
            <a:miter lim="800000"/>
            <a:headEnd/>
            <a:tailEnd/>
          </a:ln>
        </p:spPr>
        <p:txBody>
          <a:bodyPr/>
          <a:lstStyle/>
          <a:p>
            <a:endParaRPr lang="es-CL"/>
          </a:p>
        </p:txBody>
      </p:sp>
      <p:sp>
        <p:nvSpPr>
          <p:cNvPr id="44037" name="AutoShape 6" descr="data:image/jpeg;base64,/9j/4AAQSkZJRgABAQAAAQABAAD/2wCEAAkGBhEGDxQUBw8TDhIQERIUExAQEBUPEA8QExAWFxYRFBIjGyceGhkkJRQVIS8hLygpLS4wFSAyNTAqNSYrLDUBCQoKBQUFDQUFDSkYEhgpKSkpKSkpKSkpKSkpKSkpKSkpKSkpKSkpKSkpKSkpKSkpKSkpKSkpKSkpKSkpKSkpKf/AABEIANQA7QMBIgACEQEDEQH/xAAcAAEAAgMBAQEAAAAAAAAAAAAABwgBBQYEAgP/xAA/EAACAQMBBQUFAwoGAwAAAAAAAQIDBBEFBgcSITEIE0FRYSIycYGRFIKhI0JSYnKSorGywiQzo+Hw8RVUc//EABQBAQAAAAAAAAAAAAAAAAAAAAD/xAAUEQEAAAAAAAAAAAAAAAAAAAAA/9oADAMBAAIRAxEAPwCcQAAAAAAAAAAANVtLtPbbJW7r6vUVOC5JdZ1JvpCEfGX/AG8IDY3FxC0hKdxJU4QTlKcmoxjFLLbfgiMdc7Qmnac5R06nWvJReFKKjSozx4qbfFj7pEW8DejdbdTcZydC1T9i2i+Tx0lUf58vwXgjiwJS1ztC6jqGVpdOlZxa5NLvqq+/L2f4Tjqm8PVarblqd3l+VxOK+ieEc8ANrdbVX1683V7c1H+vcVJf3Gz07efq2lQ4LXUKyisYU3GthLok5JtL0OXAE8bud/DvaiobXuMHJpU7qMeGLk3jhqxXJdfeWEvHzJqTz0KOkh7Bb5bzZJwp3zd3aQjw9y+FVKcc8nTqYzyz7reMcuXIC0ANfoOu0NpbaFxpk+OlVWU+jTXJxkvCSeU0bAAAAAAAADIAGMmQAAAAAAAAAAAAADE5KCbm0kllt8kkvFsqXvO2wnthqNWfecdClOVO3in7CpRljjivOWOJvrzXkixm8/Vf/D6Pdzyk3QlTjxLOZVfyaSXn7TKigAAAAAAAAAABN3Z02rjRdaxuJYlUk69HPSTUEqkPjiMZY9JE6lJdOv6mlVoVbKbp1KU1OEk8NSi8ouPszrcdpLKhcUlhV6UZ8P6Mmvaj8mmvkBswAAAAAAAAAAAAAAAAAAAAAAAQ72jdoVbWtC0p+9Xqd7P0p0spL5yl/AV+Ji7SdDhvLWX6VvOP7tVv+8h0AAAAAAAAAAABbDc609Cs+7al7FTOPCXf1Mr5MqeWi3E1e80Oil+bUuF/rSl/cBIIAAAAAAAAAAAAAAAAAAAAAAAIV7S1txUbKp+jUrw/ejBr+hkDFlu0HaQr6OpVE+Klc0nBrwclKLz6Yb+eCtIAAAAAAAAAAAC025HSHpWi0XPObiVSu0/BTliOPRxhF/Mq0lkuls9GnC0oRs5QlCFGnCLpSU6eIQUfZkuTXIDYAAAAAAAAAAAAAAAAAAAAAAAAgztI681K2tKU2lwyr1YJ8pZlw08/DhqEHks9ozTJW+o0az9ytbKKflOlOXEvpOD+ZEwAAAAAAAAAAACf+zbqrr2t1Qm8qjVp1Ip+CqxaaXpmnn5kAFiOzno6tbCvXksSuK/Cn506McL+Kc/oBLYAAAAAAAAAAAAAAAAAAAAAAAOB317MPaPSZuhHiq2j7+GFmTjFNVIr7rbx5wRVovGV73k7krmhdVK+zNKNW3quVR0lOFOVu8NzWJNJw6tY6ZxjlkCIAAAAAAAAAD97KznqNWFK1jxVKs404RylxTnJRis/FoD06BoVbaW5p2+mw46lWWEvCK6ucn4RSy2/QuBs1oFPZezo21n7lGCjno5ybzKb9ZNyfzOQ3U7rFsHCVW/nGrd1oqMnD3KNPOe7g+ry0m3y6JLplyEAAAAAAAAAAAAAAAAAAAAAAAAAMSXEsPnnwMgCnG22gS2Y1G4t6keFU6suDHNOlL2qbT/ZcTRk5dpDQIRVtd0o4nKUqFRrpJKLnTz6rE/+Ig0AAAAAAHV7qqUa2t2Sq9O/T+9GMpR/FI5Q6bdpUdPWbFx/9qkvlKWH/MC3oAAAAAAAAAAAAAAAAAAAAAAAMPmZAAAACOt/Vh9s0ScuHidCtRqL9X2u7b+lR/UrCW+3lW6utGvlLwtasumecI8a/pKhMDAAAAAAbvYm5+x6nZzbwo3du2/Jd9FN/Rs0h90KroyjKPWMk18U8gXgQPNp1zG9o06lFpxqU4Ti48k1OKkmvTmekAAAAAAAAAAAAAAAAAAAAAAAAAD5qVFSTdRqKSy23hJLxbI12036WWzuYaPjUK3nTmvs8P2qqzxP0WfigOr2+1Gjp2mXX2+pCmp21eEVOSXeTlRklCK/Obz0Kem92x2wuNtbqVfUXjwp0k24UafhCP8ANvxZogAAAAAAAAJw3S74bbR7J2201V0vsy/IVOCVTvKTf+VhJvij4eGGvIk7ZzeNpu1c3DSbuM6nhTmpUqkuWcwjJJy+WSoJ+lCvK2kpUJOEoNSjKLcZRknlNNc0wLvggbZHtESto06W01B1eFcMrqlJd414SlSxhvzaa+BMmmbVWWswjPT7ujVU8cOKseLn4OGeJP0ayBtQAAAAAGG/Jf7GQAAAAAADidsd7mn7HydOtUdxXj1oUMSlF+U5+7H4Zz6EObQb+9T1ZtadKFjTzyVKKnUx+tUknz+CQFmT4q140FmtJQS6uTUUvmymlxtVe3U3Ove3Epy6ydeplry69PQ19e6nc47+cp46ccnLHwyBbfWt5ml6Cv8AGX1JvHuUpd/N+nDDOPngj7aHtH0aacdnrSdSXNKpcNU4J+fdpty+sSBAB0O0e32obV8tXu51IZz3UcU6Pp+TjhP4vLOeAAAAAAAAAAAAAAABnJgAbfS9rb7RZJ6deV6WPCNWXDjycc4a+R2+idoHU9NXDfqjerPvVId3Ux5cUcL6pkYgCdrftLQePtOmyXm4XKl9E6a/mb2y7Q2l3GPtELmg314qUZxXrmMm/wACtgAudoe1NntJCM9IuadZSzhRliax1zTeJLHqvE2pSK1u52M4ztJypTg8xnCThOL81Jc0Thu237Ku4W21zxJ4jC96KT8FWXh+39UubAm0BPPQACNd+O21XZWyhS0yo6Ve7lKPHHlOnRglxyi/CTcorPq8cySisO/TaZa9qsqdDnTso9zn9KrxN1X8n7P3AI7cuJ5lzb8TAAAAAAAAAAAAAAAAAAAAAAAAAAAAAAAAAAFr9z+vPX9Gt5Vuc6KdCT657n2Yv4uPAdoQp2atR4qV5QlL3Z0asY/txlGTX7kPwJrA1G12uLZqwuLh83RoylFedTpBfOTiU2rVpXEnKq3KUm5Sk+bcm8tssX2h9cdhptOhT63dZcX/AM6OJtfvd2VxAAAAAAAAAAAAAAAAAAAAAAAAAAAAAAAAAAACTOz9qf2HWO7k+Vzb1YJecoYqL8IS+pZcpnsnrz2YvqFzBcXcVFJx8ZQfKcV6uLkvmXHtLqN7ThUt3xQqQjOEl0lCUU0/o0BB3aR1ajXla0KU1KtS72dSMXl04zUFFS8m8N48l6ohI6PeNaKy1e8jGr3/APiakuPOec3xOLfnHi4X6xZzgAAAAAAAAAAAAAAAAAAAAAAAAAAAAAAAAAAACzG4HV3qOkd3Ntu1r1Kazz9iWKkcenttfIrOWQ7O9ejPSqkbf/NhczdZePtRjwS+GI4+MWBAe1MeC/ukvC6uFz9K0jVgAAAAAAAAAAAAAAAAAAAAAAAAAAAAAAAAAAAAOp2K20vNk1VWjVlSVVwc806dTLjxY96Lx1YAH//Z"/>
          <p:cNvSpPr>
            <a:spLocks noChangeAspect="1" noChangeArrowheads="1"/>
          </p:cNvSpPr>
          <p:nvPr/>
        </p:nvSpPr>
        <p:spPr bwMode="auto">
          <a:xfrm>
            <a:off x="63500" y="-977900"/>
            <a:ext cx="2257425" cy="2019300"/>
          </a:xfrm>
          <a:prstGeom prst="rect">
            <a:avLst/>
          </a:prstGeom>
          <a:noFill/>
          <a:ln w="9525">
            <a:noFill/>
            <a:miter lim="800000"/>
            <a:headEnd/>
            <a:tailEnd/>
          </a:ln>
        </p:spPr>
        <p:txBody>
          <a:bodyPr/>
          <a:lstStyle/>
          <a:p>
            <a:endParaRPr lang="es-CL"/>
          </a:p>
        </p:txBody>
      </p:sp>
      <p:sp>
        <p:nvSpPr>
          <p:cNvPr id="11" name="10 Título"/>
          <p:cNvSpPr>
            <a:spLocks noGrp="1"/>
          </p:cNvSpPr>
          <p:nvPr>
            <p:ph type="title"/>
          </p:nvPr>
        </p:nvSpPr>
        <p:spPr>
          <a:xfrm>
            <a:off x="638040" y="404664"/>
            <a:ext cx="7705353" cy="1143000"/>
          </a:xfrm>
        </p:spPr>
        <p:txBody>
          <a:bodyPr/>
          <a:lstStyle/>
          <a:p>
            <a:pPr algn="ctr">
              <a:defRPr/>
            </a:pPr>
            <a:r>
              <a:rPr lang="es-CL" sz="3200" dirty="0" smtClean="0">
                <a:latin typeface="+mj-lt"/>
              </a:rPr>
              <a:t>Misión de Gendarmería de Chile</a:t>
            </a:r>
            <a:endParaRPr lang="es-CL" sz="3200" dirty="0">
              <a:effectLst>
                <a:outerShdw blurRad="38100" dist="38100" dir="2700000" algn="tl">
                  <a:srgbClr val="000000">
                    <a:alpha val="43137"/>
                  </a:srgbClr>
                </a:outerShdw>
              </a:effectLst>
              <a:latin typeface="+mj-lt"/>
            </a:endParaRPr>
          </a:p>
        </p:txBody>
      </p:sp>
      <p:sp>
        <p:nvSpPr>
          <p:cNvPr id="44039" name="7 CuadroTexto"/>
          <p:cNvSpPr txBox="1">
            <a:spLocks noChangeArrowheads="1"/>
          </p:cNvSpPr>
          <p:nvPr/>
        </p:nvSpPr>
        <p:spPr bwMode="auto">
          <a:xfrm>
            <a:off x="971550" y="2133600"/>
            <a:ext cx="184150" cy="368300"/>
          </a:xfrm>
          <a:prstGeom prst="rect">
            <a:avLst/>
          </a:prstGeom>
          <a:noFill/>
          <a:ln w="9525">
            <a:noFill/>
            <a:miter lim="800000"/>
            <a:headEnd/>
            <a:tailEnd/>
          </a:ln>
        </p:spPr>
        <p:txBody>
          <a:bodyPr wrap="none">
            <a:spAutoFit/>
          </a:bodyPr>
          <a:lstStyle/>
          <a:p>
            <a:endParaRPr lang="es-CL"/>
          </a:p>
        </p:txBody>
      </p:sp>
      <p:sp>
        <p:nvSpPr>
          <p:cNvPr id="10" name="Rectangle 7"/>
          <p:cNvSpPr>
            <a:spLocks noChangeArrowheads="1"/>
          </p:cNvSpPr>
          <p:nvPr/>
        </p:nvSpPr>
        <p:spPr bwMode="auto">
          <a:xfrm>
            <a:off x="1009650" y="1484757"/>
            <a:ext cx="7345363"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800100" lvl="1" indent="-342900" algn="just">
              <a:buSzPct val="90000"/>
              <a:buFont typeface="Wingdings" pitchFamily="2" charset="2"/>
              <a:buChar char="q"/>
              <a:defRPr/>
            </a:pPr>
            <a:r>
              <a:rPr lang="es-CL" sz="2400" dirty="0" smtClean="0">
                <a:solidFill>
                  <a:schemeClr val="tx2"/>
                </a:solidFill>
              </a:rPr>
              <a:t>“Contribuir </a:t>
            </a:r>
            <a:r>
              <a:rPr lang="es-CL" sz="2400" dirty="0">
                <a:solidFill>
                  <a:schemeClr val="tx2"/>
                </a:solidFill>
              </a:rPr>
              <a:t>a una sociedad más segura, garantizando el cumplimiento eficaz de la detención preventiva y de las condenas que los Tribunales determinen, proporcionando a los afectados un trato digno, acorde a su calidad de persona humana y desarrollando programas de reinserción social que tiendan a disminuir las probabilidades de reincidencia delictual”. </a:t>
            </a:r>
            <a:endParaRPr lang="es-ES" sz="2200" dirty="0">
              <a:solidFill>
                <a:schemeClr val="tx2"/>
              </a:solidFill>
              <a:latin typeface="Calibri" pitchFamily="34" charset="0"/>
              <a:ea typeface="ヒラギノ角ゴ Pro W3" charset="-128"/>
              <a:cs typeface="Verdana"/>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70" y="4618861"/>
            <a:ext cx="1872234" cy="125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404" y="4627369"/>
            <a:ext cx="3672459" cy="125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pruiz\Desktop\res2\Pictures\Trabajo de Internos\Lavandería CET Valpo DSC045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63" y="4646675"/>
            <a:ext cx="1827150" cy="123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1364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10"/>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r>
              <a:rPr lang="es-CL" altLang="es-ES" sz="900" smtClean="0">
                <a:solidFill>
                  <a:srgbClr val="898989"/>
                </a:solidFill>
                <a:latin typeface="Verdana" pitchFamily="34" charset="0"/>
              </a:rPr>
              <a:t>Gobierno de Chile | Ministerio de Justicia </a:t>
            </a:r>
            <a:endParaRPr lang="en-US" altLang="es-ES" sz="900" smtClean="0">
              <a:solidFill>
                <a:srgbClr val="898989"/>
              </a:solidFill>
              <a:latin typeface="Verdana" pitchFamily="34" charset="0"/>
            </a:endParaRPr>
          </a:p>
        </p:txBody>
      </p:sp>
      <p:sp>
        <p:nvSpPr>
          <p:cNvPr id="31747"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fld id="{B7ABB88A-4FFC-4DD1-A2EE-7FEA4E1A0801}" type="slidenum">
              <a:rPr lang="en-US" altLang="es-ES" sz="1000" smtClean="0">
                <a:solidFill>
                  <a:srgbClr val="898989"/>
                </a:solidFill>
                <a:latin typeface="Verdana" pitchFamily="34" charset="0"/>
              </a:rPr>
              <a:pPr eaLnBrk="1" hangingPunct="1">
                <a:spcBef>
                  <a:spcPct val="0"/>
                </a:spcBef>
                <a:buFontTx/>
                <a:buNone/>
              </a:pPr>
              <a:t>4</a:t>
            </a:fld>
            <a:endParaRPr lang="en-US" altLang="es-ES" sz="1000" smtClean="0">
              <a:solidFill>
                <a:srgbClr val="898989"/>
              </a:solidFill>
              <a:latin typeface="Verdana" pitchFamily="34" charset="0"/>
            </a:endParaRPr>
          </a:p>
        </p:txBody>
      </p:sp>
      <p:sp>
        <p:nvSpPr>
          <p:cNvPr id="7" name="Title 7"/>
          <p:cNvSpPr>
            <a:spLocks noGrp="1"/>
          </p:cNvSpPr>
          <p:nvPr>
            <p:ph type="title"/>
          </p:nvPr>
        </p:nvSpPr>
        <p:spPr>
          <a:xfrm>
            <a:off x="200787" y="188595"/>
            <a:ext cx="8164513" cy="612775"/>
          </a:xfrm>
          <a:solidFill>
            <a:srgbClr val="EAEAEA"/>
          </a:solidFill>
          <a:ln w="12700" algn="ctr"/>
        </p:spPr>
        <p:txBody>
          <a:bodyPr lIns="0" tIns="0" rIns="0" bIns="0" anchor="ctr"/>
          <a:lstStyle/>
          <a:p>
            <a:pPr marL="92075" algn="ctr" defTabSz="801688">
              <a:defRPr/>
            </a:pPr>
            <a:r>
              <a:rPr lang="es-ES_tradnl" noProof="1" smtClean="0">
                <a:solidFill>
                  <a:srgbClr val="005FA1"/>
                </a:solidFill>
                <a:latin typeface="Verdana" pitchFamily="34" charset="0"/>
                <a:cs typeface="+mn-cs"/>
              </a:rPr>
              <a:t>Orgánica Institucional</a:t>
            </a:r>
          </a:p>
        </p:txBody>
      </p:sp>
      <p:pic>
        <p:nvPicPr>
          <p:cNvPr id="31749"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 y="1193802"/>
            <a:ext cx="6985063" cy="43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51" y="1237236"/>
            <a:ext cx="1396745" cy="302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48113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fld id="{3D8F95F8-F477-472D-8977-1FA3C1ABF370}" type="slidenum">
              <a:rPr lang="en-US" altLang="es-ES" sz="1000" smtClean="0">
                <a:solidFill>
                  <a:srgbClr val="898989"/>
                </a:solidFill>
                <a:latin typeface="Verdana" pitchFamily="34" charset="0"/>
              </a:rPr>
              <a:pPr eaLnBrk="1" hangingPunct="1">
                <a:spcBef>
                  <a:spcPct val="0"/>
                </a:spcBef>
                <a:buFontTx/>
                <a:buNone/>
              </a:pPr>
              <a:t>5</a:t>
            </a:fld>
            <a:endParaRPr lang="en-US" altLang="es-ES" sz="1000" smtClean="0">
              <a:solidFill>
                <a:srgbClr val="898989"/>
              </a:solidFill>
              <a:latin typeface="Verdana" pitchFamily="34" charset="0"/>
            </a:endParaRPr>
          </a:p>
        </p:txBody>
      </p:sp>
      <p:sp>
        <p:nvSpPr>
          <p:cNvPr id="33795" name="Footer Placeholder 10"/>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r>
              <a:rPr lang="es-CL" altLang="es-ES" sz="1000" smtClean="0">
                <a:solidFill>
                  <a:srgbClr val="898989"/>
                </a:solidFill>
                <a:latin typeface="Verdana" pitchFamily="34" charset="0"/>
              </a:rPr>
              <a:t>Gobierno de Chile | Ministerio de Justicia </a:t>
            </a:r>
            <a:endParaRPr lang="en-US" altLang="es-ES" sz="1000" smtClean="0">
              <a:solidFill>
                <a:srgbClr val="898989"/>
              </a:solidFill>
              <a:latin typeface="Verdana" pitchFamily="34" charset="0"/>
            </a:endParaRPr>
          </a:p>
        </p:txBody>
      </p:sp>
      <p:grpSp>
        <p:nvGrpSpPr>
          <p:cNvPr id="33796" name="Group 2"/>
          <p:cNvGrpSpPr>
            <a:grpSpLocks/>
          </p:cNvGrpSpPr>
          <p:nvPr/>
        </p:nvGrpSpPr>
        <p:grpSpPr bwMode="auto">
          <a:xfrm>
            <a:off x="467488" y="3336925"/>
            <a:ext cx="8425052" cy="1676400"/>
            <a:chOff x="0" y="2086"/>
            <a:chExt cx="5760" cy="1056"/>
          </a:xfrm>
        </p:grpSpPr>
        <p:sp>
          <p:nvSpPr>
            <p:cNvPr id="33844"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algn="ctr">
                <a:spcBef>
                  <a:spcPct val="0"/>
                </a:spcBef>
                <a:buFontTx/>
                <a:buNone/>
              </a:pPr>
              <a:endParaRPr lang="es-ES" altLang="es-ES" sz="1800">
                <a:solidFill>
                  <a:schemeClr val="tx1"/>
                </a:solidFill>
                <a:latin typeface="Verdana" pitchFamily="34" charset="0"/>
              </a:endParaRPr>
            </a:p>
          </p:txBody>
        </p:sp>
        <p:sp>
          <p:nvSpPr>
            <p:cNvPr id="33845" name="Rectangle 4"/>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algn="ctr">
                <a:spcBef>
                  <a:spcPct val="0"/>
                </a:spcBef>
                <a:buFontTx/>
                <a:buNone/>
              </a:pPr>
              <a:endParaRPr lang="es-ES" altLang="es-ES" sz="1800">
                <a:solidFill>
                  <a:schemeClr val="tx1"/>
                </a:solidFill>
                <a:latin typeface="Verdana" pitchFamily="34" charset="0"/>
              </a:endParaRPr>
            </a:p>
          </p:txBody>
        </p:sp>
      </p:grpSp>
      <p:sp>
        <p:nvSpPr>
          <p:cNvPr id="33797" name="Line 94"/>
          <p:cNvSpPr>
            <a:spLocks noChangeShapeType="1"/>
          </p:cNvSpPr>
          <p:nvPr/>
        </p:nvSpPr>
        <p:spPr bwMode="gray">
          <a:xfrm>
            <a:off x="5032375" y="4005263"/>
            <a:ext cx="1584325" cy="0"/>
          </a:xfrm>
          <a:prstGeom prst="line">
            <a:avLst/>
          </a:prstGeom>
          <a:noFill/>
          <a:ln w="19050">
            <a:solidFill>
              <a:srgbClr val="919191"/>
            </a:solidFill>
            <a:prstDash val="sysDot"/>
            <a:round/>
            <a:headEnd/>
            <a:tailEnd/>
          </a:ln>
          <a:extLst>
            <a:ext uri="{909E8E84-426E-40DD-AFC4-6F175D3DCCD1}">
              <a14:hiddenFill xmlns:a14="http://schemas.microsoft.com/office/drawing/2010/main">
                <a:noFill/>
              </a14:hiddenFill>
            </a:ext>
          </a:extLst>
        </p:spPr>
        <p:txBody>
          <a:bodyPr/>
          <a:lstStyle/>
          <a:p>
            <a:endParaRPr lang="es-CL"/>
          </a:p>
        </p:txBody>
      </p:sp>
      <p:sp>
        <p:nvSpPr>
          <p:cNvPr id="33798" name="Line 92"/>
          <p:cNvSpPr>
            <a:spLocks noChangeShapeType="1"/>
          </p:cNvSpPr>
          <p:nvPr/>
        </p:nvSpPr>
        <p:spPr bwMode="gray">
          <a:xfrm>
            <a:off x="2163763" y="5516563"/>
            <a:ext cx="4452937" cy="0"/>
          </a:xfrm>
          <a:prstGeom prst="line">
            <a:avLst/>
          </a:prstGeom>
          <a:noFill/>
          <a:ln w="19050">
            <a:solidFill>
              <a:srgbClr val="919191"/>
            </a:solidFill>
            <a:prstDash val="sysDot"/>
            <a:round/>
            <a:headEnd/>
            <a:tailEnd/>
          </a:ln>
          <a:extLst>
            <a:ext uri="{909E8E84-426E-40DD-AFC4-6F175D3DCCD1}">
              <a14:hiddenFill xmlns:a14="http://schemas.microsoft.com/office/drawing/2010/main">
                <a:noFill/>
              </a14:hiddenFill>
            </a:ext>
          </a:extLst>
        </p:spPr>
        <p:txBody>
          <a:bodyPr/>
          <a:lstStyle/>
          <a:p>
            <a:endParaRPr lang="es-CL"/>
          </a:p>
        </p:txBody>
      </p:sp>
      <p:sp>
        <p:nvSpPr>
          <p:cNvPr id="33799" name="Line 93"/>
          <p:cNvSpPr>
            <a:spLocks noChangeShapeType="1"/>
          </p:cNvSpPr>
          <p:nvPr/>
        </p:nvSpPr>
        <p:spPr bwMode="gray">
          <a:xfrm>
            <a:off x="3736975" y="4797425"/>
            <a:ext cx="2879725" cy="0"/>
          </a:xfrm>
          <a:prstGeom prst="line">
            <a:avLst/>
          </a:prstGeom>
          <a:noFill/>
          <a:ln w="19050">
            <a:solidFill>
              <a:srgbClr val="919191"/>
            </a:solidFill>
            <a:prstDash val="sysDot"/>
            <a:round/>
            <a:headEnd/>
            <a:tailEnd/>
          </a:ln>
          <a:extLst>
            <a:ext uri="{909E8E84-426E-40DD-AFC4-6F175D3DCCD1}">
              <a14:hiddenFill xmlns:a14="http://schemas.microsoft.com/office/drawing/2010/main">
                <a:noFill/>
              </a14:hiddenFill>
            </a:ext>
          </a:extLst>
        </p:spPr>
        <p:txBody>
          <a:bodyPr/>
          <a:lstStyle/>
          <a:p>
            <a:endParaRPr lang="es-CL"/>
          </a:p>
        </p:txBody>
      </p:sp>
      <p:sp>
        <p:nvSpPr>
          <p:cNvPr id="33800" name="Text Box 89"/>
          <p:cNvSpPr txBox="1">
            <a:spLocks noChangeArrowheads="1"/>
          </p:cNvSpPr>
          <p:nvPr/>
        </p:nvSpPr>
        <p:spPr bwMode="gray">
          <a:xfrm>
            <a:off x="6545263" y="5300663"/>
            <a:ext cx="2635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50000"/>
              </a:spcBef>
              <a:buFontTx/>
              <a:buNone/>
            </a:pPr>
            <a:r>
              <a:rPr lang="es-CL" altLang="es-ES" sz="1600" b="1" noProof="1">
                <a:solidFill>
                  <a:srgbClr val="006CB7"/>
                </a:solidFill>
                <a:latin typeface="Verdana" pitchFamily="34" charset="0"/>
              </a:rPr>
              <a:t>Subsistema Cerrado</a:t>
            </a:r>
          </a:p>
        </p:txBody>
      </p:sp>
      <p:sp>
        <p:nvSpPr>
          <p:cNvPr id="33801" name="Text Box 90"/>
          <p:cNvSpPr txBox="1">
            <a:spLocks noChangeArrowheads="1"/>
          </p:cNvSpPr>
          <p:nvPr/>
        </p:nvSpPr>
        <p:spPr bwMode="gray">
          <a:xfrm>
            <a:off x="6545263" y="4356100"/>
            <a:ext cx="26352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50000"/>
              </a:spcBef>
              <a:buFontTx/>
              <a:buNone/>
            </a:pPr>
            <a:r>
              <a:rPr lang="es-CL" altLang="es-ES" sz="1600" b="1" noProof="1">
                <a:solidFill>
                  <a:srgbClr val="006CB7"/>
                </a:solidFill>
                <a:latin typeface="Verdana" pitchFamily="34" charset="0"/>
              </a:rPr>
              <a:t>Subsistema Semiabierto</a:t>
            </a:r>
          </a:p>
        </p:txBody>
      </p:sp>
      <p:sp>
        <p:nvSpPr>
          <p:cNvPr id="33802" name="Text Box 91"/>
          <p:cNvSpPr txBox="1">
            <a:spLocks noChangeArrowheads="1"/>
          </p:cNvSpPr>
          <p:nvPr/>
        </p:nvSpPr>
        <p:spPr bwMode="gray">
          <a:xfrm>
            <a:off x="6545263" y="3789363"/>
            <a:ext cx="2635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50000"/>
              </a:spcBef>
              <a:buFontTx/>
              <a:buNone/>
            </a:pPr>
            <a:r>
              <a:rPr lang="es-CL" altLang="es-ES" sz="1600" b="1" noProof="1">
                <a:solidFill>
                  <a:srgbClr val="006CB7"/>
                </a:solidFill>
                <a:latin typeface="Verdana" pitchFamily="34" charset="0"/>
              </a:rPr>
              <a:t>Subsistema Abierto</a:t>
            </a:r>
          </a:p>
        </p:txBody>
      </p:sp>
      <p:grpSp>
        <p:nvGrpSpPr>
          <p:cNvPr id="33803" name="Group 116"/>
          <p:cNvGrpSpPr>
            <a:grpSpLocks/>
          </p:cNvGrpSpPr>
          <p:nvPr/>
        </p:nvGrpSpPr>
        <p:grpSpPr bwMode="auto">
          <a:xfrm>
            <a:off x="5141913" y="2276475"/>
            <a:ext cx="1574800" cy="1325563"/>
            <a:chOff x="2838" y="1581"/>
            <a:chExt cx="992" cy="835"/>
          </a:xfrm>
        </p:grpSpPr>
        <p:grpSp>
          <p:nvGrpSpPr>
            <p:cNvPr id="33837" name="Group 104"/>
            <p:cNvGrpSpPr>
              <a:grpSpLocks/>
            </p:cNvGrpSpPr>
            <p:nvPr/>
          </p:nvGrpSpPr>
          <p:grpSpPr bwMode="auto">
            <a:xfrm>
              <a:off x="2838" y="1581"/>
              <a:ext cx="992" cy="835"/>
              <a:chOff x="2838" y="1581"/>
              <a:chExt cx="992" cy="835"/>
            </a:xfrm>
          </p:grpSpPr>
          <p:sp>
            <p:nvSpPr>
              <p:cNvPr id="33839" name="Freeform 98"/>
              <p:cNvSpPr>
                <a:spLocks/>
              </p:cNvSpPr>
              <p:nvPr/>
            </p:nvSpPr>
            <p:spPr bwMode="gray">
              <a:xfrm>
                <a:off x="3552" y="1952"/>
                <a:ext cx="278" cy="260"/>
              </a:xfrm>
              <a:custGeom>
                <a:avLst/>
                <a:gdLst>
                  <a:gd name="T0" fmla="*/ 545003560 w 152"/>
                  <a:gd name="T1" fmla="*/ 209103248 h 142"/>
                  <a:gd name="T2" fmla="*/ 0 w 152"/>
                  <a:gd name="T3" fmla="*/ 0 h 142"/>
                  <a:gd name="T4" fmla="*/ 0 w 152"/>
                  <a:gd name="T5" fmla="*/ 524424889 h 142"/>
                  <a:gd name="T6" fmla="*/ 545003560 w 152"/>
                  <a:gd name="T7" fmla="*/ 209103248 h 142"/>
                  <a:gd name="T8" fmla="*/ 0 60000 65536"/>
                  <a:gd name="T9" fmla="*/ 0 60000 65536"/>
                  <a:gd name="T10" fmla="*/ 0 60000 65536"/>
                  <a:gd name="T11" fmla="*/ 0 60000 65536"/>
                  <a:gd name="T12" fmla="*/ 0 w 152"/>
                  <a:gd name="T13" fmla="*/ 0 h 142"/>
                  <a:gd name="T14" fmla="*/ 152 w 152"/>
                  <a:gd name="T15" fmla="*/ 142 h 142"/>
                </a:gdLst>
                <a:ahLst/>
                <a:cxnLst>
                  <a:cxn ang="T8">
                    <a:pos x="T0" y="T1"/>
                  </a:cxn>
                  <a:cxn ang="T9">
                    <a:pos x="T2" y="T3"/>
                  </a:cxn>
                  <a:cxn ang="T10">
                    <a:pos x="T4" y="T5"/>
                  </a:cxn>
                  <a:cxn ang="T11">
                    <a:pos x="T6" y="T7"/>
                  </a:cxn>
                </a:cxnLst>
                <a:rect l="T12" t="T13" r="T14" b="T15"/>
                <a:pathLst>
                  <a:path w="152" h="142">
                    <a:moveTo>
                      <a:pt x="152" y="57"/>
                    </a:moveTo>
                    <a:lnTo>
                      <a:pt x="0" y="0"/>
                    </a:lnTo>
                    <a:lnTo>
                      <a:pt x="0" y="142"/>
                    </a:lnTo>
                    <a:lnTo>
                      <a:pt x="152" y="57"/>
                    </a:lnTo>
                    <a:close/>
                  </a:path>
                </a:pathLst>
              </a:custGeom>
              <a:solidFill>
                <a:srgbClr val="5F5F5F">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grpSp>
            <p:nvGrpSpPr>
              <p:cNvPr id="33840" name="Group 46"/>
              <p:cNvGrpSpPr>
                <a:grpSpLocks/>
              </p:cNvGrpSpPr>
              <p:nvPr/>
            </p:nvGrpSpPr>
            <p:grpSpPr bwMode="auto">
              <a:xfrm>
                <a:off x="2838" y="1581"/>
                <a:ext cx="714" cy="835"/>
                <a:chOff x="1039" y="2681"/>
                <a:chExt cx="585" cy="684"/>
              </a:xfrm>
            </p:grpSpPr>
            <p:sp>
              <p:nvSpPr>
                <p:cNvPr id="33841" name="Freeform 47"/>
                <p:cNvSpPr>
                  <a:spLocks/>
                </p:cNvSpPr>
                <p:nvPr/>
              </p:nvSpPr>
              <p:spPr bwMode="gray">
                <a:xfrm>
                  <a:off x="1039" y="2681"/>
                  <a:ext cx="585" cy="684"/>
                </a:xfrm>
                <a:custGeom>
                  <a:avLst/>
                  <a:gdLst>
                    <a:gd name="T0" fmla="*/ 0 w 1528"/>
                    <a:gd name="T1" fmla="*/ 0 h 1790"/>
                    <a:gd name="T2" fmla="*/ 0 w 1528"/>
                    <a:gd name="T3" fmla="*/ 0 h 1790"/>
                    <a:gd name="T4" fmla="*/ 0 w 1528"/>
                    <a:gd name="T5" fmla="*/ 0 h 1790"/>
                    <a:gd name="T6" fmla="*/ 0 w 1528"/>
                    <a:gd name="T7" fmla="*/ 0 h 1790"/>
                    <a:gd name="T8" fmla="*/ 0 w 1528"/>
                    <a:gd name="T9" fmla="*/ 0 h 1790"/>
                    <a:gd name="T10" fmla="*/ 0 w 1528"/>
                    <a:gd name="T11" fmla="*/ 0 h 1790"/>
                    <a:gd name="T12" fmla="*/ 0 w 1528"/>
                    <a:gd name="T13" fmla="*/ 0 h 1790"/>
                    <a:gd name="T14" fmla="*/ 0 w 1528"/>
                    <a:gd name="T15" fmla="*/ 0 h 1790"/>
                    <a:gd name="T16" fmla="*/ 0 60000 65536"/>
                    <a:gd name="T17" fmla="*/ 0 60000 65536"/>
                    <a:gd name="T18" fmla="*/ 0 60000 65536"/>
                    <a:gd name="T19" fmla="*/ 0 60000 65536"/>
                    <a:gd name="T20" fmla="*/ 0 60000 65536"/>
                    <a:gd name="T21" fmla="*/ 0 60000 65536"/>
                    <a:gd name="T22" fmla="*/ 0 60000 65536"/>
                    <a:gd name="T23" fmla="*/ 0 60000 65536"/>
                    <a:gd name="T24" fmla="*/ 0 w 1528"/>
                    <a:gd name="T25" fmla="*/ 0 h 1790"/>
                    <a:gd name="T26" fmla="*/ 1528 w 1528"/>
                    <a:gd name="T27" fmla="*/ 1790 h 1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8" h="1790">
                      <a:moveTo>
                        <a:pt x="763" y="0"/>
                      </a:moveTo>
                      <a:lnTo>
                        <a:pt x="0" y="441"/>
                      </a:lnTo>
                      <a:lnTo>
                        <a:pt x="0" y="1349"/>
                      </a:lnTo>
                      <a:lnTo>
                        <a:pt x="763" y="1790"/>
                      </a:lnTo>
                      <a:lnTo>
                        <a:pt x="1528" y="1349"/>
                      </a:lnTo>
                      <a:lnTo>
                        <a:pt x="1528" y="441"/>
                      </a:lnTo>
                      <a:lnTo>
                        <a:pt x="763" y="0"/>
                      </a:lnTo>
                      <a:close/>
                    </a:path>
                  </a:pathLst>
                </a:custGeom>
                <a:solidFill>
                  <a:srgbClr val="C9C9C9"/>
                </a:solidFill>
                <a:ln w="14351">
                  <a:solidFill>
                    <a:schemeClr val="bg1"/>
                  </a:solidFill>
                  <a:miter lim="800000"/>
                  <a:headEnd/>
                  <a:tailEnd/>
                </a:ln>
              </p:spPr>
              <p:txBody>
                <a:bodyPr/>
                <a:lstStyle/>
                <a:p>
                  <a:endParaRPr lang="es-CL"/>
                </a:p>
              </p:txBody>
            </p:sp>
            <p:sp>
              <p:nvSpPr>
                <p:cNvPr id="33842" name="Freeform 48"/>
                <p:cNvSpPr>
                  <a:spLocks/>
                </p:cNvSpPr>
                <p:nvPr/>
              </p:nvSpPr>
              <p:spPr bwMode="gray">
                <a:xfrm>
                  <a:off x="1331" y="2850"/>
                  <a:ext cx="293" cy="515"/>
                </a:xfrm>
                <a:custGeom>
                  <a:avLst/>
                  <a:gdLst>
                    <a:gd name="T0" fmla="*/ 0 w 765"/>
                    <a:gd name="T1" fmla="*/ 0 h 1349"/>
                    <a:gd name="T2" fmla="*/ 0 w 765"/>
                    <a:gd name="T3" fmla="*/ 0 h 1349"/>
                    <a:gd name="T4" fmla="*/ 0 w 765"/>
                    <a:gd name="T5" fmla="*/ 0 h 1349"/>
                    <a:gd name="T6" fmla="*/ 0 w 765"/>
                    <a:gd name="T7" fmla="*/ 0 h 1349"/>
                    <a:gd name="T8" fmla="*/ 0 w 765"/>
                    <a:gd name="T9" fmla="*/ 0 h 1349"/>
                    <a:gd name="T10" fmla="*/ 0 60000 65536"/>
                    <a:gd name="T11" fmla="*/ 0 60000 65536"/>
                    <a:gd name="T12" fmla="*/ 0 60000 65536"/>
                    <a:gd name="T13" fmla="*/ 0 60000 65536"/>
                    <a:gd name="T14" fmla="*/ 0 60000 65536"/>
                    <a:gd name="T15" fmla="*/ 0 w 765"/>
                    <a:gd name="T16" fmla="*/ 0 h 1349"/>
                    <a:gd name="T17" fmla="*/ 765 w 765"/>
                    <a:gd name="T18" fmla="*/ 1349 h 1349"/>
                  </a:gdLst>
                  <a:ahLst/>
                  <a:cxnLst>
                    <a:cxn ang="T10">
                      <a:pos x="T0" y="T1"/>
                    </a:cxn>
                    <a:cxn ang="T11">
                      <a:pos x="T2" y="T3"/>
                    </a:cxn>
                    <a:cxn ang="T12">
                      <a:pos x="T4" y="T5"/>
                    </a:cxn>
                    <a:cxn ang="T13">
                      <a:pos x="T6" y="T7"/>
                    </a:cxn>
                    <a:cxn ang="T14">
                      <a:pos x="T8" y="T9"/>
                    </a:cxn>
                  </a:cxnLst>
                  <a:rect l="T15" t="T16" r="T17" b="T18"/>
                  <a:pathLst>
                    <a:path w="765" h="1349">
                      <a:moveTo>
                        <a:pt x="765" y="908"/>
                      </a:moveTo>
                      <a:lnTo>
                        <a:pt x="0" y="1349"/>
                      </a:lnTo>
                      <a:lnTo>
                        <a:pt x="0" y="440"/>
                      </a:lnTo>
                      <a:lnTo>
                        <a:pt x="765" y="0"/>
                      </a:lnTo>
                      <a:lnTo>
                        <a:pt x="765" y="908"/>
                      </a:lnTo>
                      <a:close/>
                    </a:path>
                  </a:pathLst>
                </a:custGeom>
                <a:gradFill rotWithShape="1">
                  <a:gsLst>
                    <a:gs pos="0">
                      <a:srgbClr val="919191"/>
                    </a:gs>
                    <a:gs pos="100000">
                      <a:srgbClr val="434343"/>
                    </a:gs>
                  </a:gsLst>
                  <a:lin ang="0" scaled="1"/>
                </a:gradFill>
                <a:ln w="14351">
                  <a:solidFill>
                    <a:schemeClr val="bg1"/>
                  </a:solidFill>
                  <a:miter lim="800000"/>
                  <a:headEnd/>
                  <a:tailEnd/>
                </a:ln>
              </p:spPr>
              <p:txBody>
                <a:bodyPr/>
                <a:lstStyle/>
                <a:p>
                  <a:endParaRPr lang="es-CL"/>
                </a:p>
              </p:txBody>
            </p:sp>
            <p:sp>
              <p:nvSpPr>
                <p:cNvPr id="33843" name="Freeform 49"/>
                <p:cNvSpPr>
                  <a:spLocks/>
                </p:cNvSpPr>
                <p:nvPr/>
              </p:nvSpPr>
              <p:spPr bwMode="gray">
                <a:xfrm>
                  <a:off x="1039" y="2681"/>
                  <a:ext cx="585" cy="337"/>
                </a:xfrm>
                <a:custGeom>
                  <a:avLst/>
                  <a:gdLst>
                    <a:gd name="T0" fmla="*/ 0 w 1528"/>
                    <a:gd name="T1" fmla="*/ 0 h 881"/>
                    <a:gd name="T2" fmla="*/ 0 w 1528"/>
                    <a:gd name="T3" fmla="*/ 0 h 881"/>
                    <a:gd name="T4" fmla="*/ 0 w 1528"/>
                    <a:gd name="T5" fmla="*/ 0 h 881"/>
                    <a:gd name="T6" fmla="*/ 0 w 1528"/>
                    <a:gd name="T7" fmla="*/ 0 h 881"/>
                    <a:gd name="T8" fmla="*/ 0 w 1528"/>
                    <a:gd name="T9" fmla="*/ 0 h 881"/>
                    <a:gd name="T10" fmla="*/ 0 60000 65536"/>
                    <a:gd name="T11" fmla="*/ 0 60000 65536"/>
                    <a:gd name="T12" fmla="*/ 0 60000 65536"/>
                    <a:gd name="T13" fmla="*/ 0 60000 65536"/>
                    <a:gd name="T14" fmla="*/ 0 60000 65536"/>
                    <a:gd name="T15" fmla="*/ 0 w 1528"/>
                    <a:gd name="T16" fmla="*/ 0 h 881"/>
                    <a:gd name="T17" fmla="*/ 1528 w 1528"/>
                    <a:gd name="T18" fmla="*/ 881 h 881"/>
                  </a:gdLst>
                  <a:ahLst/>
                  <a:cxnLst>
                    <a:cxn ang="T10">
                      <a:pos x="T0" y="T1"/>
                    </a:cxn>
                    <a:cxn ang="T11">
                      <a:pos x="T2" y="T3"/>
                    </a:cxn>
                    <a:cxn ang="T12">
                      <a:pos x="T4" y="T5"/>
                    </a:cxn>
                    <a:cxn ang="T13">
                      <a:pos x="T6" y="T7"/>
                    </a:cxn>
                    <a:cxn ang="T14">
                      <a:pos x="T8" y="T9"/>
                    </a:cxn>
                  </a:cxnLst>
                  <a:rect l="T15" t="T16" r="T17" b="T18"/>
                  <a:pathLst>
                    <a:path w="1528" h="881">
                      <a:moveTo>
                        <a:pt x="0" y="441"/>
                      </a:moveTo>
                      <a:lnTo>
                        <a:pt x="763" y="881"/>
                      </a:lnTo>
                      <a:lnTo>
                        <a:pt x="1528" y="441"/>
                      </a:lnTo>
                      <a:lnTo>
                        <a:pt x="763" y="0"/>
                      </a:lnTo>
                      <a:lnTo>
                        <a:pt x="0" y="441"/>
                      </a:lnTo>
                      <a:close/>
                    </a:path>
                  </a:pathLst>
                </a:custGeom>
                <a:gradFill rotWithShape="1">
                  <a:gsLst>
                    <a:gs pos="0">
                      <a:srgbClr val="AEAEAE"/>
                    </a:gs>
                    <a:gs pos="100000">
                      <a:srgbClr val="737373"/>
                    </a:gs>
                  </a:gsLst>
                  <a:lin ang="18900000" scaled="1"/>
                </a:gradFill>
                <a:ln w="14351">
                  <a:solidFill>
                    <a:schemeClr val="bg1"/>
                  </a:solidFill>
                  <a:miter lim="800000"/>
                  <a:headEnd/>
                  <a:tailEnd/>
                </a:ln>
              </p:spPr>
              <p:txBody>
                <a:bodyPr/>
                <a:lstStyle/>
                <a:p>
                  <a:endParaRPr lang="es-CL"/>
                </a:p>
              </p:txBody>
            </p:sp>
          </p:grpSp>
        </p:grpSp>
        <p:sp>
          <p:nvSpPr>
            <p:cNvPr id="33838" name="Text Box 111"/>
            <p:cNvSpPr txBox="1">
              <a:spLocks noChangeArrowheads="1"/>
            </p:cNvSpPr>
            <p:nvPr/>
          </p:nvSpPr>
          <p:spPr bwMode="gray">
            <a:xfrm rot="-600000">
              <a:off x="3120" y="1927"/>
              <a:ext cx="48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r>
                <a:rPr lang="es-CL" altLang="es-ES" sz="3200" b="1" i="1" noProof="1">
                  <a:solidFill>
                    <a:schemeClr val="bg1"/>
                  </a:solidFill>
                  <a:latin typeface="Verdana" pitchFamily="34" charset="0"/>
                </a:rPr>
                <a:t>14</a:t>
              </a:r>
            </a:p>
          </p:txBody>
        </p:sp>
      </p:grpSp>
      <p:sp>
        <p:nvSpPr>
          <p:cNvPr id="33804" name="Freeform 112"/>
          <p:cNvSpPr>
            <a:spLocks/>
          </p:cNvSpPr>
          <p:nvPr/>
        </p:nvSpPr>
        <p:spPr bwMode="gray">
          <a:xfrm rot="20833198" flipH="1">
            <a:off x="4951413" y="3143250"/>
            <a:ext cx="701675" cy="312738"/>
          </a:xfrm>
          <a:custGeom>
            <a:avLst/>
            <a:gdLst>
              <a:gd name="T0" fmla="*/ 2147483647 w 244"/>
              <a:gd name="T1" fmla="*/ 0 h 169"/>
              <a:gd name="T2" fmla="*/ 2147483647 w 244"/>
              <a:gd name="T3" fmla="*/ 2147483647 h 169"/>
              <a:gd name="T4" fmla="*/ 2147483647 w 244"/>
              <a:gd name="T5" fmla="*/ 2147483647 h 169"/>
              <a:gd name="T6" fmla="*/ 2147483647 w 244"/>
              <a:gd name="T7" fmla="*/ 2147483647 h 169"/>
              <a:gd name="T8" fmla="*/ 2147483647 w 244"/>
              <a:gd name="T9" fmla="*/ 2147483647 h 169"/>
              <a:gd name="T10" fmla="*/ 2147483647 w 244"/>
              <a:gd name="T11" fmla="*/ 2147483647 h 169"/>
              <a:gd name="T12" fmla="*/ 0 w 244"/>
              <a:gd name="T13" fmla="*/ 2147483647 h 169"/>
              <a:gd name="T14" fmla="*/ 2147483647 w 244"/>
              <a:gd name="T15" fmla="*/ 0 h 169"/>
              <a:gd name="T16" fmla="*/ 0 60000 65536"/>
              <a:gd name="T17" fmla="*/ 0 60000 65536"/>
              <a:gd name="T18" fmla="*/ 0 60000 65536"/>
              <a:gd name="T19" fmla="*/ 0 60000 65536"/>
              <a:gd name="T20" fmla="*/ 0 60000 65536"/>
              <a:gd name="T21" fmla="*/ 0 60000 65536"/>
              <a:gd name="T22" fmla="*/ 0 60000 65536"/>
              <a:gd name="T23" fmla="*/ 0 60000 65536"/>
              <a:gd name="T24" fmla="*/ 0 w 244"/>
              <a:gd name="T25" fmla="*/ 0 h 169"/>
              <a:gd name="T26" fmla="*/ 244 w 244"/>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 h="169">
                <a:moveTo>
                  <a:pt x="124" y="0"/>
                </a:moveTo>
                <a:lnTo>
                  <a:pt x="106" y="31"/>
                </a:lnTo>
                <a:lnTo>
                  <a:pt x="244" y="113"/>
                </a:lnTo>
                <a:lnTo>
                  <a:pt x="210" y="169"/>
                </a:lnTo>
                <a:lnTo>
                  <a:pt x="72" y="87"/>
                </a:lnTo>
                <a:lnTo>
                  <a:pt x="54" y="118"/>
                </a:lnTo>
                <a:lnTo>
                  <a:pt x="0" y="6"/>
                </a:lnTo>
                <a:lnTo>
                  <a:pt x="124" y="0"/>
                </a:lnTo>
                <a:close/>
              </a:path>
            </a:pathLst>
          </a:custGeom>
          <a:solidFill>
            <a:schemeClr val="accent2"/>
          </a:solidFill>
          <a:ln w="9525">
            <a:solidFill>
              <a:schemeClr val="bg1"/>
            </a:solidFill>
            <a:round/>
            <a:headEnd/>
            <a:tailEnd/>
          </a:ln>
        </p:spPr>
        <p:txBody>
          <a:bodyPr wrap="none" anchor="ctr"/>
          <a:lstStyle/>
          <a:p>
            <a:endParaRPr lang="es-CL"/>
          </a:p>
        </p:txBody>
      </p:sp>
      <p:grpSp>
        <p:nvGrpSpPr>
          <p:cNvPr id="33805" name="Group 116"/>
          <p:cNvGrpSpPr>
            <a:grpSpLocks/>
          </p:cNvGrpSpPr>
          <p:nvPr/>
        </p:nvGrpSpPr>
        <p:grpSpPr bwMode="auto">
          <a:xfrm>
            <a:off x="3917950" y="2997200"/>
            <a:ext cx="1574800" cy="1325563"/>
            <a:chOff x="2838" y="1581"/>
            <a:chExt cx="992" cy="835"/>
          </a:xfrm>
        </p:grpSpPr>
        <p:grpSp>
          <p:nvGrpSpPr>
            <p:cNvPr id="33830" name="Group 104"/>
            <p:cNvGrpSpPr>
              <a:grpSpLocks/>
            </p:cNvGrpSpPr>
            <p:nvPr/>
          </p:nvGrpSpPr>
          <p:grpSpPr bwMode="auto">
            <a:xfrm>
              <a:off x="2838" y="1581"/>
              <a:ext cx="992" cy="835"/>
              <a:chOff x="2838" y="1581"/>
              <a:chExt cx="992" cy="835"/>
            </a:xfrm>
          </p:grpSpPr>
          <p:sp>
            <p:nvSpPr>
              <p:cNvPr id="33832" name="Freeform 98"/>
              <p:cNvSpPr>
                <a:spLocks/>
              </p:cNvSpPr>
              <p:nvPr/>
            </p:nvSpPr>
            <p:spPr bwMode="gray">
              <a:xfrm>
                <a:off x="3552" y="1952"/>
                <a:ext cx="278" cy="260"/>
              </a:xfrm>
              <a:custGeom>
                <a:avLst/>
                <a:gdLst>
                  <a:gd name="T0" fmla="*/ 545003560 w 152"/>
                  <a:gd name="T1" fmla="*/ 209103248 h 142"/>
                  <a:gd name="T2" fmla="*/ 0 w 152"/>
                  <a:gd name="T3" fmla="*/ 0 h 142"/>
                  <a:gd name="T4" fmla="*/ 0 w 152"/>
                  <a:gd name="T5" fmla="*/ 524424889 h 142"/>
                  <a:gd name="T6" fmla="*/ 545003560 w 152"/>
                  <a:gd name="T7" fmla="*/ 209103248 h 142"/>
                  <a:gd name="T8" fmla="*/ 0 60000 65536"/>
                  <a:gd name="T9" fmla="*/ 0 60000 65536"/>
                  <a:gd name="T10" fmla="*/ 0 60000 65536"/>
                  <a:gd name="T11" fmla="*/ 0 60000 65536"/>
                  <a:gd name="T12" fmla="*/ 0 w 152"/>
                  <a:gd name="T13" fmla="*/ 0 h 142"/>
                  <a:gd name="T14" fmla="*/ 152 w 152"/>
                  <a:gd name="T15" fmla="*/ 142 h 142"/>
                </a:gdLst>
                <a:ahLst/>
                <a:cxnLst>
                  <a:cxn ang="T8">
                    <a:pos x="T0" y="T1"/>
                  </a:cxn>
                  <a:cxn ang="T9">
                    <a:pos x="T2" y="T3"/>
                  </a:cxn>
                  <a:cxn ang="T10">
                    <a:pos x="T4" y="T5"/>
                  </a:cxn>
                  <a:cxn ang="T11">
                    <a:pos x="T6" y="T7"/>
                  </a:cxn>
                </a:cxnLst>
                <a:rect l="T12" t="T13" r="T14" b="T15"/>
                <a:pathLst>
                  <a:path w="152" h="142">
                    <a:moveTo>
                      <a:pt x="152" y="57"/>
                    </a:moveTo>
                    <a:lnTo>
                      <a:pt x="0" y="0"/>
                    </a:lnTo>
                    <a:lnTo>
                      <a:pt x="0" y="142"/>
                    </a:lnTo>
                    <a:lnTo>
                      <a:pt x="152" y="57"/>
                    </a:lnTo>
                    <a:close/>
                  </a:path>
                </a:pathLst>
              </a:custGeom>
              <a:solidFill>
                <a:srgbClr val="5F5F5F">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grpSp>
            <p:nvGrpSpPr>
              <p:cNvPr id="33833" name="Group 46"/>
              <p:cNvGrpSpPr>
                <a:grpSpLocks/>
              </p:cNvGrpSpPr>
              <p:nvPr/>
            </p:nvGrpSpPr>
            <p:grpSpPr bwMode="auto">
              <a:xfrm>
                <a:off x="2838" y="1581"/>
                <a:ext cx="714" cy="835"/>
                <a:chOff x="1039" y="2681"/>
                <a:chExt cx="585" cy="684"/>
              </a:xfrm>
            </p:grpSpPr>
            <p:sp>
              <p:nvSpPr>
                <p:cNvPr id="33834" name="Freeform 47"/>
                <p:cNvSpPr>
                  <a:spLocks/>
                </p:cNvSpPr>
                <p:nvPr/>
              </p:nvSpPr>
              <p:spPr bwMode="gray">
                <a:xfrm>
                  <a:off x="1039" y="2681"/>
                  <a:ext cx="585" cy="684"/>
                </a:xfrm>
                <a:custGeom>
                  <a:avLst/>
                  <a:gdLst>
                    <a:gd name="T0" fmla="*/ 0 w 1528"/>
                    <a:gd name="T1" fmla="*/ 0 h 1790"/>
                    <a:gd name="T2" fmla="*/ 0 w 1528"/>
                    <a:gd name="T3" fmla="*/ 0 h 1790"/>
                    <a:gd name="T4" fmla="*/ 0 w 1528"/>
                    <a:gd name="T5" fmla="*/ 0 h 1790"/>
                    <a:gd name="T6" fmla="*/ 0 w 1528"/>
                    <a:gd name="T7" fmla="*/ 0 h 1790"/>
                    <a:gd name="T8" fmla="*/ 0 w 1528"/>
                    <a:gd name="T9" fmla="*/ 0 h 1790"/>
                    <a:gd name="T10" fmla="*/ 0 w 1528"/>
                    <a:gd name="T11" fmla="*/ 0 h 1790"/>
                    <a:gd name="T12" fmla="*/ 0 w 1528"/>
                    <a:gd name="T13" fmla="*/ 0 h 1790"/>
                    <a:gd name="T14" fmla="*/ 0 w 1528"/>
                    <a:gd name="T15" fmla="*/ 0 h 1790"/>
                    <a:gd name="T16" fmla="*/ 0 60000 65536"/>
                    <a:gd name="T17" fmla="*/ 0 60000 65536"/>
                    <a:gd name="T18" fmla="*/ 0 60000 65536"/>
                    <a:gd name="T19" fmla="*/ 0 60000 65536"/>
                    <a:gd name="T20" fmla="*/ 0 60000 65536"/>
                    <a:gd name="T21" fmla="*/ 0 60000 65536"/>
                    <a:gd name="T22" fmla="*/ 0 60000 65536"/>
                    <a:gd name="T23" fmla="*/ 0 60000 65536"/>
                    <a:gd name="T24" fmla="*/ 0 w 1528"/>
                    <a:gd name="T25" fmla="*/ 0 h 1790"/>
                    <a:gd name="T26" fmla="*/ 1528 w 1528"/>
                    <a:gd name="T27" fmla="*/ 1790 h 1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8" h="1790">
                      <a:moveTo>
                        <a:pt x="763" y="0"/>
                      </a:moveTo>
                      <a:lnTo>
                        <a:pt x="0" y="441"/>
                      </a:lnTo>
                      <a:lnTo>
                        <a:pt x="0" y="1349"/>
                      </a:lnTo>
                      <a:lnTo>
                        <a:pt x="763" y="1790"/>
                      </a:lnTo>
                      <a:lnTo>
                        <a:pt x="1528" y="1349"/>
                      </a:lnTo>
                      <a:lnTo>
                        <a:pt x="1528" y="441"/>
                      </a:lnTo>
                      <a:lnTo>
                        <a:pt x="763" y="0"/>
                      </a:lnTo>
                      <a:close/>
                    </a:path>
                  </a:pathLst>
                </a:custGeom>
                <a:solidFill>
                  <a:srgbClr val="C9C9C9"/>
                </a:solidFill>
                <a:ln w="14351">
                  <a:solidFill>
                    <a:schemeClr val="bg1"/>
                  </a:solidFill>
                  <a:miter lim="800000"/>
                  <a:headEnd/>
                  <a:tailEnd/>
                </a:ln>
              </p:spPr>
              <p:txBody>
                <a:bodyPr/>
                <a:lstStyle/>
                <a:p>
                  <a:endParaRPr lang="es-CL"/>
                </a:p>
              </p:txBody>
            </p:sp>
            <p:sp>
              <p:nvSpPr>
                <p:cNvPr id="33835" name="Freeform 48"/>
                <p:cNvSpPr>
                  <a:spLocks/>
                </p:cNvSpPr>
                <p:nvPr/>
              </p:nvSpPr>
              <p:spPr bwMode="gray">
                <a:xfrm>
                  <a:off x="1331" y="2850"/>
                  <a:ext cx="293" cy="515"/>
                </a:xfrm>
                <a:custGeom>
                  <a:avLst/>
                  <a:gdLst>
                    <a:gd name="T0" fmla="*/ 0 w 765"/>
                    <a:gd name="T1" fmla="*/ 0 h 1349"/>
                    <a:gd name="T2" fmla="*/ 0 w 765"/>
                    <a:gd name="T3" fmla="*/ 0 h 1349"/>
                    <a:gd name="T4" fmla="*/ 0 w 765"/>
                    <a:gd name="T5" fmla="*/ 0 h 1349"/>
                    <a:gd name="T6" fmla="*/ 0 w 765"/>
                    <a:gd name="T7" fmla="*/ 0 h 1349"/>
                    <a:gd name="T8" fmla="*/ 0 w 765"/>
                    <a:gd name="T9" fmla="*/ 0 h 1349"/>
                    <a:gd name="T10" fmla="*/ 0 60000 65536"/>
                    <a:gd name="T11" fmla="*/ 0 60000 65536"/>
                    <a:gd name="T12" fmla="*/ 0 60000 65536"/>
                    <a:gd name="T13" fmla="*/ 0 60000 65536"/>
                    <a:gd name="T14" fmla="*/ 0 60000 65536"/>
                    <a:gd name="T15" fmla="*/ 0 w 765"/>
                    <a:gd name="T16" fmla="*/ 0 h 1349"/>
                    <a:gd name="T17" fmla="*/ 765 w 765"/>
                    <a:gd name="T18" fmla="*/ 1349 h 1349"/>
                  </a:gdLst>
                  <a:ahLst/>
                  <a:cxnLst>
                    <a:cxn ang="T10">
                      <a:pos x="T0" y="T1"/>
                    </a:cxn>
                    <a:cxn ang="T11">
                      <a:pos x="T2" y="T3"/>
                    </a:cxn>
                    <a:cxn ang="T12">
                      <a:pos x="T4" y="T5"/>
                    </a:cxn>
                    <a:cxn ang="T13">
                      <a:pos x="T6" y="T7"/>
                    </a:cxn>
                    <a:cxn ang="T14">
                      <a:pos x="T8" y="T9"/>
                    </a:cxn>
                  </a:cxnLst>
                  <a:rect l="T15" t="T16" r="T17" b="T18"/>
                  <a:pathLst>
                    <a:path w="765" h="1349">
                      <a:moveTo>
                        <a:pt x="765" y="908"/>
                      </a:moveTo>
                      <a:lnTo>
                        <a:pt x="0" y="1349"/>
                      </a:lnTo>
                      <a:lnTo>
                        <a:pt x="0" y="440"/>
                      </a:lnTo>
                      <a:lnTo>
                        <a:pt x="765" y="0"/>
                      </a:lnTo>
                      <a:lnTo>
                        <a:pt x="765" y="908"/>
                      </a:lnTo>
                      <a:close/>
                    </a:path>
                  </a:pathLst>
                </a:custGeom>
                <a:gradFill rotWithShape="1">
                  <a:gsLst>
                    <a:gs pos="0">
                      <a:srgbClr val="919191"/>
                    </a:gs>
                    <a:gs pos="100000">
                      <a:srgbClr val="434343"/>
                    </a:gs>
                  </a:gsLst>
                  <a:lin ang="0" scaled="1"/>
                </a:gradFill>
                <a:ln w="14351">
                  <a:solidFill>
                    <a:schemeClr val="bg1"/>
                  </a:solidFill>
                  <a:miter lim="800000"/>
                  <a:headEnd/>
                  <a:tailEnd/>
                </a:ln>
              </p:spPr>
              <p:txBody>
                <a:bodyPr/>
                <a:lstStyle/>
                <a:p>
                  <a:endParaRPr lang="es-CL"/>
                </a:p>
              </p:txBody>
            </p:sp>
            <p:sp>
              <p:nvSpPr>
                <p:cNvPr id="33836" name="Freeform 49"/>
                <p:cNvSpPr>
                  <a:spLocks/>
                </p:cNvSpPr>
                <p:nvPr/>
              </p:nvSpPr>
              <p:spPr bwMode="gray">
                <a:xfrm>
                  <a:off x="1039" y="2681"/>
                  <a:ext cx="585" cy="337"/>
                </a:xfrm>
                <a:custGeom>
                  <a:avLst/>
                  <a:gdLst>
                    <a:gd name="T0" fmla="*/ 0 w 1528"/>
                    <a:gd name="T1" fmla="*/ 0 h 881"/>
                    <a:gd name="T2" fmla="*/ 0 w 1528"/>
                    <a:gd name="T3" fmla="*/ 0 h 881"/>
                    <a:gd name="T4" fmla="*/ 0 w 1528"/>
                    <a:gd name="T5" fmla="*/ 0 h 881"/>
                    <a:gd name="T6" fmla="*/ 0 w 1528"/>
                    <a:gd name="T7" fmla="*/ 0 h 881"/>
                    <a:gd name="T8" fmla="*/ 0 w 1528"/>
                    <a:gd name="T9" fmla="*/ 0 h 881"/>
                    <a:gd name="T10" fmla="*/ 0 60000 65536"/>
                    <a:gd name="T11" fmla="*/ 0 60000 65536"/>
                    <a:gd name="T12" fmla="*/ 0 60000 65536"/>
                    <a:gd name="T13" fmla="*/ 0 60000 65536"/>
                    <a:gd name="T14" fmla="*/ 0 60000 65536"/>
                    <a:gd name="T15" fmla="*/ 0 w 1528"/>
                    <a:gd name="T16" fmla="*/ 0 h 881"/>
                    <a:gd name="T17" fmla="*/ 1528 w 1528"/>
                    <a:gd name="T18" fmla="*/ 881 h 881"/>
                  </a:gdLst>
                  <a:ahLst/>
                  <a:cxnLst>
                    <a:cxn ang="T10">
                      <a:pos x="T0" y="T1"/>
                    </a:cxn>
                    <a:cxn ang="T11">
                      <a:pos x="T2" y="T3"/>
                    </a:cxn>
                    <a:cxn ang="T12">
                      <a:pos x="T4" y="T5"/>
                    </a:cxn>
                    <a:cxn ang="T13">
                      <a:pos x="T6" y="T7"/>
                    </a:cxn>
                    <a:cxn ang="T14">
                      <a:pos x="T8" y="T9"/>
                    </a:cxn>
                  </a:cxnLst>
                  <a:rect l="T15" t="T16" r="T17" b="T18"/>
                  <a:pathLst>
                    <a:path w="1528" h="881">
                      <a:moveTo>
                        <a:pt x="0" y="441"/>
                      </a:moveTo>
                      <a:lnTo>
                        <a:pt x="763" y="881"/>
                      </a:lnTo>
                      <a:lnTo>
                        <a:pt x="1528" y="441"/>
                      </a:lnTo>
                      <a:lnTo>
                        <a:pt x="763" y="0"/>
                      </a:lnTo>
                      <a:lnTo>
                        <a:pt x="0" y="441"/>
                      </a:lnTo>
                      <a:close/>
                    </a:path>
                  </a:pathLst>
                </a:custGeom>
                <a:gradFill rotWithShape="1">
                  <a:gsLst>
                    <a:gs pos="0">
                      <a:srgbClr val="AEAEAE"/>
                    </a:gs>
                    <a:gs pos="100000">
                      <a:srgbClr val="737373"/>
                    </a:gs>
                  </a:gsLst>
                  <a:lin ang="18900000" scaled="1"/>
                </a:gradFill>
                <a:ln w="14351">
                  <a:solidFill>
                    <a:schemeClr val="bg1"/>
                  </a:solidFill>
                  <a:miter lim="800000"/>
                  <a:headEnd/>
                  <a:tailEnd/>
                </a:ln>
              </p:spPr>
              <p:txBody>
                <a:bodyPr/>
                <a:lstStyle/>
                <a:p>
                  <a:endParaRPr lang="es-CL"/>
                </a:p>
              </p:txBody>
            </p:sp>
          </p:grpSp>
        </p:grpSp>
        <p:sp>
          <p:nvSpPr>
            <p:cNvPr id="33831" name="Text Box 111"/>
            <p:cNvSpPr txBox="1">
              <a:spLocks noChangeArrowheads="1"/>
            </p:cNvSpPr>
            <p:nvPr/>
          </p:nvSpPr>
          <p:spPr bwMode="gray">
            <a:xfrm rot="-600000">
              <a:off x="3143" y="1946"/>
              <a:ext cx="4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r>
                <a:rPr lang="es-CL" altLang="es-ES" sz="2800" b="1" i="1" noProof="1">
                  <a:solidFill>
                    <a:schemeClr val="bg1"/>
                  </a:solidFill>
                  <a:latin typeface="Verdana" pitchFamily="34" charset="0"/>
                </a:rPr>
                <a:t>33</a:t>
              </a:r>
            </a:p>
          </p:txBody>
        </p:sp>
      </p:grpSp>
      <p:sp>
        <p:nvSpPr>
          <p:cNvPr id="33806" name="Freeform 112"/>
          <p:cNvSpPr>
            <a:spLocks/>
          </p:cNvSpPr>
          <p:nvPr/>
        </p:nvSpPr>
        <p:spPr bwMode="gray">
          <a:xfrm rot="20833198" flipH="1">
            <a:off x="3582988" y="3935413"/>
            <a:ext cx="703262" cy="312737"/>
          </a:xfrm>
          <a:custGeom>
            <a:avLst/>
            <a:gdLst>
              <a:gd name="T0" fmla="*/ 2147483647 w 244"/>
              <a:gd name="T1" fmla="*/ 0 h 169"/>
              <a:gd name="T2" fmla="*/ 2147483647 w 244"/>
              <a:gd name="T3" fmla="*/ 2147483647 h 169"/>
              <a:gd name="T4" fmla="*/ 2147483647 w 244"/>
              <a:gd name="T5" fmla="*/ 2147483647 h 169"/>
              <a:gd name="T6" fmla="*/ 2147483647 w 244"/>
              <a:gd name="T7" fmla="*/ 2147483647 h 169"/>
              <a:gd name="T8" fmla="*/ 2147483647 w 244"/>
              <a:gd name="T9" fmla="*/ 2147483647 h 169"/>
              <a:gd name="T10" fmla="*/ 2147483647 w 244"/>
              <a:gd name="T11" fmla="*/ 2147483647 h 169"/>
              <a:gd name="T12" fmla="*/ 0 w 244"/>
              <a:gd name="T13" fmla="*/ 2147483647 h 169"/>
              <a:gd name="T14" fmla="*/ 2147483647 w 244"/>
              <a:gd name="T15" fmla="*/ 0 h 169"/>
              <a:gd name="T16" fmla="*/ 0 60000 65536"/>
              <a:gd name="T17" fmla="*/ 0 60000 65536"/>
              <a:gd name="T18" fmla="*/ 0 60000 65536"/>
              <a:gd name="T19" fmla="*/ 0 60000 65536"/>
              <a:gd name="T20" fmla="*/ 0 60000 65536"/>
              <a:gd name="T21" fmla="*/ 0 60000 65536"/>
              <a:gd name="T22" fmla="*/ 0 60000 65536"/>
              <a:gd name="T23" fmla="*/ 0 60000 65536"/>
              <a:gd name="T24" fmla="*/ 0 w 244"/>
              <a:gd name="T25" fmla="*/ 0 h 169"/>
              <a:gd name="T26" fmla="*/ 244 w 244"/>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 h="169">
                <a:moveTo>
                  <a:pt x="124" y="0"/>
                </a:moveTo>
                <a:lnTo>
                  <a:pt x="106" y="31"/>
                </a:lnTo>
                <a:lnTo>
                  <a:pt x="244" y="113"/>
                </a:lnTo>
                <a:lnTo>
                  <a:pt x="210" y="169"/>
                </a:lnTo>
                <a:lnTo>
                  <a:pt x="72" y="87"/>
                </a:lnTo>
                <a:lnTo>
                  <a:pt x="54" y="118"/>
                </a:lnTo>
                <a:lnTo>
                  <a:pt x="0" y="6"/>
                </a:lnTo>
                <a:lnTo>
                  <a:pt x="124" y="0"/>
                </a:lnTo>
                <a:close/>
              </a:path>
            </a:pathLst>
          </a:custGeom>
          <a:solidFill>
            <a:schemeClr val="accent2"/>
          </a:solidFill>
          <a:ln w="9525">
            <a:solidFill>
              <a:schemeClr val="bg1"/>
            </a:solidFill>
            <a:round/>
            <a:headEnd/>
            <a:tailEnd/>
          </a:ln>
        </p:spPr>
        <p:txBody>
          <a:bodyPr wrap="none" anchor="ctr"/>
          <a:lstStyle/>
          <a:p>
            <a:endParaRPr lang="es-CL"/>
          </a:p>
        </p:txBody>
      </p:sp>
      <p:grpSp>
        <p:nvGrpSpPr>
          <p:cNvPr id="33807" name="Group 115"/>
          <p:cNvGrpSpPr>
            <a:grpSpLocks/>
          </p:cNvGrpSpPr>
          <p:nvPr/>
        </p:nvGrpSpPr>
        <p:grpSpPr bwMode="auto">
          <a:xfrm>
            <a:off x="2549525" y="3789363"/>
            <a:ext cx="1576388" cy="1325562"/>
            <a:chOff x="1767" y="2202"/>
            <a:chExt cx="993" cy="835"/>
          </a:xfrm>
        </p:grpSpPr>
        <p:grpSp>
          <p:nvGrpSpPr>
            <p:cNvPr id="33823" name="Group 103"/>
            <p:cNvGrpSpPr>
              <a:grpSpLocks/>
            </p:cNvGrpSpPr>
            <p:nvPr/>
          </p:nvGrpSpPr>
          <p:grpSpPr bwMode="auto">
            <a:xfrm>
              <a:off x="1767" y="2202"/>
              <a:ext cx="993" cy="835"/>
              <a:chOff x="1767" y="2202"/>
              <a:chExt cx="993" cy="835"/>
            </a:xfrm>
          </p:grpSpPr>
          <p:sp>
            <p:nvSpPr>
              <p:cNvPr id="33825" name="Freeform 99"/>
              <p:cNvSpPr>
                <a:spLocks/>
              </p:cNvSpPr>
              <p:nvPr/>
            </p:nvSpPr>
            <p:spPr bwMode="gray">
              <a:xfrm>
                <a:off x="2482" y="2567"/>
                <a:ext cx="278" cy="261"/>
              </a:xfrm>
              <a:custGeom>
                <a:avLst/>
                <a:gdLst>
                  <a:gd name="T0" fmla="*/ 545003560 w 152"/>
                  <a:gd name="T1" fmla="*/ 231973806 h 142"/>
                  <a:gd name="T2" fmla="*/ 0 w 152"/>
                  <a:gd name="T3" fmla="*/ 0 h 142"/>
                  <a:gd name="T4" fmla="*/ 0 w 152"/>
                  <a:gd name="T5" fmla="*/ 576851313 h 142"/>
                  <a:gd name="T6" fmla="*/ 545003560 w 152"/>
                  <a:gd name="T7" fmla="*/ 231973806 h 142"/>
                  <a:gd name="T8" fmla="*/ 0 60000 65536"/>
                  <a:gd name="T9" fmla="*/ 0 60000 65536"/>
                  <a:gd name="T10" fmla="*/ 0 60000 65536"/>
                  <a:gd name="T11" fmla="*/ 0 60000 65536"/>
                  <a:gd name="T12" fmla="*/ 0 w 152"/>
                  <a:gd name="T13" fmla="*/ 0 h 142"/>
                  <a:gd name="T14" fmla="*/ 152 w 152"/>
                  <a:gd name="T15" fmla="*/ 142 h 142"/>
                </a:gdLst>
                <a:ahLst/>
                <a:cxnLst>
                  <a:cxn ang="T8">
                    <a:pos x="T0" y="T1"/>
                  </a:cxn>
                  <a:cxn ang="T9">
                    <a:pos x="T2" y="T3"/>
                  </a:cxn>
                  <a:cxn ang="T10">
                    <a:pos x="T4" y="T5"/>
                  </a:cxn>
                  <a:cxn ang="T11">
                    <a:pos x="T6" y="T7"/>
                  </a:cxn>
                </a:cxnLst>
                <a:rect l="T12" t="T13" r="T14" b="T15"/>
                <a:pathLst>
                  <a:path w="152" h="142">
                    <a:moveTo>
                      <a:pt x="152" y="57"/>
                    </a:moveTo>
                    <a:lnTo>
                      <a:pt x="0" y="0"/>
                    </a:lnTo>
                    <a:lnTo>
                      <a:pt x="0" y="142"/>
                    </a:lnTo>
                    <a:lnTo>
                      <a:pt x="152" y="57"/>
                    </a:lnTo>
                    <a:close/>
                  </a:path>
                </a:pathLst>
              </a:custGeom>
              <a:solidFill>
                <a:srgbClr val="5F5F5F">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grpSp>
            <p:nvGrpSpPr>
              <p:cNvPr id="33826" name="Group 79"/>
              <p:cNvGrpSpPr>
                <a:grpSpLocks/>
              </p:cNvGrpSpPr>
              <p:nvPr/>
            </p:nvGrpSpPr>
            <p:grpSpPr bwMode="auto">
              <a:xfrm>
                <a:off x="1767" y="2202"/>
                <a:ext cx="715" cy="835"/>
                <a:chOff x="1039" y="2681"/>
                <a:chExt cx="585" cy="684"/>
              </a:xfrm>
            </p:grpSpPr>
            <p:sp>
              <p:nvSpPr>
                <p:cNvPr id="33827" name="Freeform 80"/>
                <p:cNvSpPr>
                  <a:spLocks/>
                </p:cNvSpPr>
                <p:nvPr/>
              </p:nvSpPr>
              <p:spPr bwMode="gray">
                <a:xfrm>
                  <a:off x="1039" y="2681"/>
                  <a:ext cx="585" cy="684"/>
                </a:xfrm>
                <a:custGeom>
                  <a:avLst/>
                  <a:gdLst>
                    <a:gd name="T0" fmla="*/ 0 w 1528"/>
                    <a:gd name="T1" fmla="*/ 0 h 1790"/>
                    <a:gd name="T2" fmla="*/ 0 w 1528"/>
                    <a:gd name="T3" fmla="*/ 0 h 1790"/>
                    <a:gd name="T4" fmla="*/ 0 w 1528"/>
                    <a:gd name="T5" fmla="*/ 0 h 1790"/>
                    <a:gd name="T6" fmla="*/ 0 w 1528"/>
                    <a:gd name="T7" fmla="*/ 0 h 1790"/>
                    <a:gd name="T8" fmla="*/ 0 w 1528"/>
                    <a:gd name="T9" fmla="*/ 0 h 1790"/>
                    <a:gd name="T10" fmla="*/ 0 w 1528"/>
                    <a:gd name="T11" fmla="*/ 0 h 1790"/>
                    <a:gd name="T12" fmla="*/ 0 w 1528"/>
                    <a:gd name="T13" fmla="*/ 0 h 1790"/>
                    <a:gd name="T14" fmla="*/ 0 w 1528"/>
                    <a:gd name="T15" fmla="*/ 0 h 1790"/>
                    <a:gd name="T16" fmla="*/ 0 60000 65536"/>
                    <a:gd name="T17" fmla="*/ 0 60000 65536"/>
                    <a:gd name="T18" fmla="*/ 0 60000 65536"/>
                    <a:gd name="T19" fmla="*/ 0 60000 65536"/>
                    <a:gd name="T20" fmla="*/ 0 60000 65536"/>
                    <a:gd name="T21" fmla="*/ 0 60000 65536"/>
                    <a:gd name="T22" fmla="*/ 0 60000 65536"/>
                    <a:gd name="T23" fmla="*/ 0 60000 65536"/>
                    <a:gd name="T24" fmla="*/ 0 w 1528"/>
                    <a:gd name="T25" fmla="*/ 0 h 1790"/>
                    <a:gd name="T26" fmla="*/ 1528 w 1528"/>
                    <a:gd name="T27" fmla="*/ 1790 h 1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8" h="1790">
                      <a:moveTo>
                        <a:pt x="763" y="0"/>
                      </a:moveTo>
                      <a:lnTo>
                        <a:pt x="0" y="441"/>
                      </a:lnTo>
                      <a:lnTo>
                        <a:pt x="0" y="1349"/>
                      </a:lnTo>
                      <a:lnTo>
                        <a:pt x="763" y="1790"/>
                      </a:lnTo>
                      <a:lnTo>
                        <a:pt x="1528" y="1349"/>
                      </a:lnTo>
                      <a:lnTo>
                        <a:pt x="1528" y="441"/>
                      </a:lnTo>
                      <a:lnTo>
                        <a:pt x="763" y="0"/>
                      </a:lnTo>
                      <a:close/>
                    </a:path>
                  </a:pathLst>
                </a:custGeom>
                <a:solidFill>
                  <a:srgbClr val="C9C9C9"/>
                </a:solidFill>
                <a:ln w="14351">
                  <a:solidFill>
                    <a:schemeClr val="bg1"/>
                  </a:solidFill>
                  <a:miter lim="800000"/>
                  <a:headEnd/>
                  <a:tailEnd/>
                </a:ln>
              </p:spPr>
              <p:txBody>
                <a:bodyPr/>
                <a:lstStyle/>
                <a:p>
                  <a:endParaRPr lang="es-CL"/>
                </a:p>
              </p:txBody>
            </p:sp>
            <p:sp>
              <p:nvSpPr>
                <p:cNvPr id="33828" name="Freeform 81"/>
                <p:cNvSpPr>
                  <a:spLocks/>
                </p:cNvSpPr>
                <p:nvPr/>
              </p:nvSpPr>
              <p:spPr bwMode="gray">
                <a:xfrm>
                  <a:off x="1331" y="2850"/>
                  <a:ext cx="293" cy="515"/>
                </a:xfrm>
                <a:custGeom>
                  <a:avLst/>
                  <a:gdLst>
                    <a:gd name="T0" fmla="*/ 0 w 765"/>
                    <a:gd name="T1" fmla="*/ 0 h 1349"/>
                    <a:gd name="T2" fmla="*/ 0 w 765"/>
                    <a:gd name="T3" fmla="*/ 0 h 1349"/>
                    <a:gd name="T4" fmla="*/ 0 w 765"/>
                    <a:gd name="T5" fmla="*/ 0 h 1349"/>
                    <a:gd name="T6" fmla="*/ 0 w 765"/>
                    <a:gd name="T7" fmla="*/ 0 h 1349"/>
                    <a:gd name="T8" fmla="*/ 0 w 765"/>
                    <a:gd name="T9" fmla="*/ 0 h 1349"/>
                    <a:gd name="T10" fmla="*/ 0 60000 65536"/>
                    <a:gd name="T11" fmla="*/ 0 60000 65536"/>
                    <a:gd name="T12" fmla="*/ 0 60000 65536"/>
                    <a:gd name="T13" fmla="*/ 0 60000 65536"/>
                    <a:gd name="T14" fmla="*/ 0 60000 65536"/>
                    <a:gd name="T15" fmla="*/ 0 w 765"/>
                    <a:gd name="T16" fmla="*/ 0 h 1349"/>
                    <a:gd name="T17" fmla="*/ 765 w 765"/>
                    <a:gd name="T18" fmla="*/ 1349 h 1349"/>
                  </a:gdLst>
                  <a:ahLst/>
                  <a:cxnLst>
                    <a:cxn ang="T10">
                      <a:pos x="T0" y="T1"/>
                    </a:cxn>
                    <a:cxn ang="T11">
                      <a:pos x="T2" y="T3"/>
                    </a:cxn>
                    <a:cxn ang="T12">
                      <a:pos x="T4" y="T5"/>
                    </a:cxn>
                    <a:cxn ang="T13">
                      <a:pos x="T6" y="T7"/>
                    </a:cxn>
                    <a:cxn ang="T14">
                      <a:pos x="T8" y="T9"/>
                    </a:cxn>
                  </a:cxnLst>
                  <a:rect l="T15" t="T16" r="T17" b="T18"/>
                  <a:pathLst>
                    <a:path w="765" h="1349">
                      <a:moveTo>
                        <a:pt x="765" y="908"/>
                      </a:moveTo>
                      <a:lnTo>
                        <a:pt x="0" y="1349"/>
                      </a:lnTo>
                      <a:lnTo>
                        <a:pt x="0" y="440"/>
                      </a:lnTo>
                      <a:lnTo>
                        <a:pt x="765" y="0"/>
                      </a:lnTo>
                      <a:lnTo>
                        <a:pt x="765" y="908"/>
                      </a:lnTo>
                      <a:close/>
                    </a:path>
                  </a:pathLst>
                </a:custGeom>
                <a:gradFill rotWithShape="1">
                  <a:gsLst>
                    <a:gs pos="0">
                      <a:srgbClr val="919191"/>
                    </a:gs>
                    <a:gs pos="100000">
                      <a:srgbClr val="434343"/>
                    </a:gs>
                  </a:gsLst>
                  <a:lin ang="0" scaled="1"/>
                </a:gradFill>
                <a:ln w="14351">
                  <a:solidFill>
                    <a:schemeClr val="bg1"/>
                  </a:solidFill>
                  <a:miter lim="800000"/>
                  <a:headEnd/>
                  <a:tailEnd/>
                </a:ln>
              </p:spPr>
              <p:txBody>
                <a:bodyPr/>
                <a:lstStyle/>
                <a:p>
                  <a:endParaRPr lang="es-CL"/>
                </a:p>
              </p:txBody>
            </p:sp>
            <p:sp>
              <p:nvSpPr>
                <p:cNvPr id="33829" name="Freeform 82"/>
                <p:cNvSpPr>
                  <a:spLocks/>
                </p:cNvSpPr>
                <p:nvPr/>
              </p:nvSpPr>
              <p:spPr bwMode="gray">
                <a:xfrm>
                  <a:off x="1039" y="2681"/>
                  <a:ext cx="585" cy="337"/>
                </a:xfrm>
                <a:custGeom>
                  <a:avLst/>
                  <a:gdLst>
                    <a:gd name="T0" fmla="*/ 0 w 1528"/>
                    <a:gd name="T1" fmla="*/ 0 h 881"/>
                    <a:gd name="T2" fmla="*/ 0 w 1528"/>
                    <a:gd name="T3" fmla="*/ 0 h 881"/>
                    <a:gd name="T4" fmla="*/ 0 w 1528"/>
                    <a:gd name="T5" fmla="*/ 0 h 881"/>
                    <a:gd name="T6" fmla="*/ 0 w 1528"/>
                    <a:gd name="T7" fmla="*/ 0 h 881"/>
                    <a:gd name="T8" fmla="*/ 0 w 1528"/>
                    <a:gd name="T9" fmla="*/ 0 h 881"/>
                    <a:gd name="T10" fmla="*/ 0 60000 65536"/>
                    <a:gd name="T11" fmla="*/ 0 60000 65536"/>
                    <a:gd name="T12" fmla="*/ 0 60000 65536"/>
                    <a:gd name="T13" fmla="*/ 0 60000 65536"/>
                    <a:gd name="T14" fmla="*/ 0 60000 65536"/>
                    <a:gd name="T15" fmla="*/ 0 w 1528"/>
                    <a:gd name="T16" fmla="*/ 0 h 881"/>
                    <a:gd name="T17" fmla="*/ 1528 w 1528"/>
                    <a:gd name="T18" fmla="*/ 881 h 881"/>
                  </a:gdLst>
                  <a:ahLst/>
                  <a:cxnLst>
                    <a:cxn ang="T10">
                      <a:pos x="T0" y="T1"/>
                    </a:cxn>
                    <a:cxn ang="T11">
                      <a:pos x="T2" y="T3"/>
                    </a:cxn>
                    <a:cxn ang="T12">
                      <a:pos x="T4" y="T5"/>
                    </a:cxn>
                    <a:cxn ang="T13">
                      <a:pos x="T6" y="T7"/>
                    </a:cxn>
                    <a:cxn ang="T14">
                      <a:pos x="T8" y="T9"/>
                    </a:cxn>
                  </a:cxnLst>
                  <a:rect l="T15" t="T16" r="T17" b="T18"/>
                  <a:pathLst>
                    <a:path w="1528" h="881">
                      <a:moveTo>
                        <a:pt x="0" y="441"/>
                      </a:moveTo>
                      <a:lnTo>
                        <a:pt x="763" y="881"/>
                      </a:lnTo>
                      <a:lnTo>
                        <a:pt x="1528" y="441"/>
                      </a:lnTo>
                      <a:lnTo>
                        <a:pt x="763" y="0"/>
                      </a:lnTo>
                      <a:lnTo>
                        <a:pt x="0" y="441"/>
                      </a:lnTo>
                      <a:close/>
                    </a:path>
                  </a:pathLst>
                </a:custGeom>
                <a:gradFill rotWithShape="1">
                  <a:gsLst>
                    <a:gs pos="0">
                      <a:srgbClr val="AEAEAE"/>
                    </a:gs>
                    <a:gs pos="100000">
                      <a:srgbClr val="737373"/>
                    </a:gs>
                  </a:gsLst>
                  <a:lin ang="18900000" scaled="1"/>
                </a:gradFill>
                <a:ln w="14351">
                  <a:solidFill>
                    <a:schemeClr val="bg1"/>
                  </a:solidFill>
                  <a:miter lim="800000"/>
                  <a:headEnd/>
                  <a:tailEnd/>
                </a:ln>
              </p:spPr>
              <p:txBody>
                <a:bodyPr/>
                <a:lstStyle/>
                <a:p>
                  <a:endParaRPr lang="es-CL"/>
                </a:p>
              </p:txBody>
            </p:sp>
          </p:grpSp>
        </p:grpSp>
        <p:sp>
          <p:nvSpPr>
            <p:cNvPr id="33824" name="Text Box 110"/>
            <p:cNvSpPr txBox="1">
              <a:spLocks noChangeArrowheads="1"/>
            </p:cNvSpPr>
            <p:nvPr/>
          </p:nvSpPr>
          <p:spPr bwMode="gray">
            <a:xfrm rot="-600000">
              <a:off x="2068" y="2567"/>
              <a:ext cx="4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r>
                <a:rPr lang="es-CL" altLang="es-ES" sz="2800" b="1" i="1" noProof="1">
                  <a:solidFill>
                    <a:schemeClr val="bg1"/>
                  </a:solidFill>
                  <a:latin typeface="Verdana" pitchFamily="34" charset="0"/>
                </a:rPr>
                <a:t>21</a:t>
              </a:r>
            </a:p>
          </p:txBody>
        </p:sp>
      </p:grpSp>
      <p:sp>
        <p:nvSpPr>
          <p:cNvPr id="33808" name="Freeform 112"/>
          <p:cNvSpPr>
            <a:spLocks/>
          </p:cNvSpPr>
          <p:nvPr/>
        </p:nvSpPr>
        <p:spPr bwMode="gray">
          <a:xfrm rot="20833198" flipH="1">
            <a:off x="2252663" y="4781550"/>
            <a:ext cx="703262" cy="312738"/>
          </a:xfrm>
          <a:custGeom>
            <a:avLst/>
            <a:gdLst>
              <a:gd name="T0" fmla="*/ 2147483647 w 244"/>
              <a:gd name="T1" fmla="*/ 0 h 169"/>
              <a:gd name="T2" fmla="*/ 2147483647 w 244"/>
              <a:gd name="T3" fmla="*/ 2147483647 h 169"/>
              <a:gd name="T4" fmla="*/ 2147483647 w 244"/>
              <a:gd name="T5" fmla="*/ 2147483647 h 169"/>
              <a:gd name="T6" fmla="*/ 2147483647 w 244"/>
              <a:gd name="T7" fmla="*/ 2147483647 h 169"/>
              <a:gd name="T8" fmla="*/ 2147483647 w 244"/>
              <a:gd name="T9" fmla="*/ 2147483647 h 169"/>
              <a:gd name="T10" fmla="*/ 2147483647 w 244"/>
              <a:gd name="T11" fmla="*/ 2147483647 h 169"/>
              <a:gd name="T12" fmla="*/ 0 w 244"/>
              <a:gd name="T13" fmla="*/ 2147483647 h 169"/>
              <a:gd name="T14" fmla="*/ 2147483647 w 244"/>
              <a:gd name="T15" fmla="*/ 0 h 169"/>
              <a:gd name="T16" fmla="*/ 0 60000 65536"/>
              <a:gd name="T17" fmla="*/ 0 60000 65536"/>
              <a:gd name="T18" fmla="*/ 0 60000 65536"/>
              <a:gd name="T19" fmla="*/ 0 60000 65536"/>
              <a:gd name="T20" fmla="*/ 0 60000 65536"/>
              <a:gd name="T21" fmla="*/ 0 60000 65536"/>
              <a:gd name="T22" fmla="*/ 0 60000 65536"/>
              <a:gd name="T23" fmla="*/ 0 60000 65536"/>
              <a:gd name="T24" fmla="*/ 0 w 244"/>
              <a:gd name="T25" fmla="*/ 0 h 169"/>
              <a:gd name="T26" fmla="*/ 244 w 244"/>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 h="169">
                <a:moveTo>
                  <a:pt x="124" y="0"/>
                </a:moveTo>
                <a:lnTo>
                  <a:pt x="106" y="31"/>
                </a:lnTo>
                <a:lnTo>
                  <a:pt x="244" y="113"/>
                </a:lnTo>
                <a:lnTo>
                  <a:pt x="210" y="169"/>
                </a:lnTo>
                <a:lnTo>
                  <a:pt x="72" y="87"/>
                </a:lnTo>
                <a:lnTo>
                  <a:pt x="54" y="118"/>
                </a:lnTo>
                <a:lnTo>
                  <a:pt x="0" y="6"/>
                </a:lnTo>
                <a:lnTo>
                  <a:pt x="124" y="0"/>
                </a:lnTo>
                <a:close/>
              </a:path>
            </a:pathLst>
          </a:custGeom>
          <a:solidFill>
            <a:schemeClr val="accent2"/>
          </a:solidFill>
          <a:ln w="9525">
            <a:solidFill>
              <a:schemeClr val="bg1"/>
            </a:solidFill>
            <a:round/>
            <a:headEnd/>
            <a:tailEnd/>
          </a:ln>
        </p:spPr>
        <p:txBody>
          <a:bodyPr wrap="none" anchor="ctr"/>
          <a:lstStyle/>
          <a:p>
            <a:endParaRPr lang="es-CL"/>
          </a:p>
        </p:txBody>
      </p:sp>
      <p:grpSp>
        <p:nvGrpSpPr>
          <p:cNvPr id="33809" name="Group 114"/>
          <p:cNvGrpSpPr>
            <a:grpSpLocks/>
          </p:cNvGrpSpPr>
          <p:nvPr/>
        </p:nvGrpSpPr>
        <p:grpSpPr bwMode="auto">
          <a:xfrm>
            <a:off x="1206500" y="4551363"/>
            <a:ext cx="1566863" cy="1325562"/>
            <a:chOff x="696" y="2820"/>
            <a:chExt cx="987" cy="835"/>
          </a:xfrm>
        </p:grpSpPr>
        <p:grpSp>
          <p:nvGrpSpPr>
            <p:cNvPr id="33816" name="Group 102"/>
            <p:cNvGrpSpPr>
              <a:grpSpLocks/>
            </p:cNvGrpSpPr>
            <p:nvPr/>
          </p:nvGrpSpPr>
          <p:grpSpPr bwMode="auto">
            <a:xfrm>
              <a:off x="696" y="2820"/>
              <a:ext cx="987" cy="835"/>
              <a:chOff x="696" y="2820"/>
              <a:chExt cx="987" cy="835"/>
            </a:xfrm>
          </p:grpSpPr>
          <p:sp>
            <p:nvSpPr>
              <p:cNvPr id="33818" name="Freeform 100"/>
              <p:cNvSpPr>
                <a:spLocks/>
              </p:cNvSpPr>
              <p:nvPr/>
            </p:nvSpPr>
            <p:spPr bwMode="gray">
              <a:xfrm>
                <a:off x="1405" y="3183"/>
                <a:ext cx="278" cy="260"/>
              </a:xfrm>
              <a:custGeom>
                <a:avLst/>
                <a:gdLst>
                  <a:gd name="T0" fmla="*/ 545003560 w 152"/>
                  <a:gd name="T1" fmla="*/ 209103248 h 142"/>
                  <a:gd name="T2" fmla="*/ 0 w 152"/>
                  <a:gd name="T3" fmla="*/ 0 h 142"/>
                  <a:gd name="T4" fmla="*/ 0 w 152"/>
                  <a:gd name="T5" fmla="*/ 524424889 h 142"/>
                  <a:gd name="T6" fmla="*/ 545003560 w 152"/>
                  <a:gd name="T7" fmla="*/ 209103248 h 142"/>
                  <a:gd name="T8" fmla="*/ 0 60000 65536"/>
                  <a:gd name="T9" fmla="*/ 0 60000 65536"/>
                  <a:gd name="T10" fmla="*/ 0 60000 65536"/>
                  <a:gd name="T11" fmla="*/ 0 60000 65536"/>
                  <a:gd name="T12" fmla="*/ 0 w 152"/>
                  <a:gd name="T13" fmla="*/ 0 h 142"/>
                  <a:gd name="T14" fmla="*/ 152 w 152"/>
                  <a:gd name="T15" fmla="*/ 142 h 142"/>
                </a:gdLst>
                <a:ahLst/>
                <a:cxnLst>
                  <a:cxn ang="T8">
                    <a:pos x="T0" y="T1"/>
                  </a:cxn>
                  <a:cxn ang="T9">
                    <a:pos x="T2" y="T3"/>
                  </a:cxn>
                  <a:cxn ang="T10">
                    <a:pos x="T4" y="T5"/>
                  </a:cxn>
                  <a:cxn ang="T11">
                    <a:pos x="T6" y="T7"/>
                  </a:cxn>
                </a:cxnLst>
                <a:rect l="T12" t="T13" r="T14" b="T15"/>
                <a:pathLst>
                  <a:path w="152" h="142">
                    <a:moveTo>
                      <a:pt x="152" y="57"/>
                    </a:moveTo>
                    <a:lnTo>
                      <a:pt x="0" y="0"/>
                    </a:lnTo>
                    <a:lnTo>
                      <a:pt x="0" y="142"/>
                    </a:lnTo>
                    <a:lnTo>
                      <a:pt x="152" y="57"/>
                    </a:lnTo>
                    <a:close/>
                  </a:path>
                </a:pathLst>
              </a:custGeom>
              <a:solidFill>
                <a:srgbClr val="5F5F5F">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grpSp>
            <p:nvGrpSpPr>
              <p:cNvPr id="33819" name="Group 84"/>
              <p:cNvGrpSpPr>
                <a:grpSpLocks/>
              </p:cNvGrpSpPr>
              <p:nvPr/>
            </p:nvGrpSpPr>
            <p:grpSpPr bwMode="auto">
              <a:xfrm>
                <a:off x="696" y="2820"/>
                <a:ext cx="714" cy="835"/>
                <a:chOff x="1039" y="2681"/>
                <a:chExt cx="585" cy="684"/>
              </a:xfrm>
            </p:grpSpPr>
            <p:sp>
              <p:nvSpPr>
                <p:cNvPr id="33820" name="Freeform 85"/>
                <p:cNvSpPr>
                  <a:spLocks/>
                </p:cNvSpPr>
                <p:nvPr/>
              </p:nvSpPr>
              <p:spPr bwMode="gray">
                <a:xfrm>
                  <a:off x="1039" y="2681"/>
                  <a:ext cx="585" cy="684"/>
                </a:xfrm>
                <a:custGeom>
                  <a:avLst/>
                  <a:gdLst>
                    <a:gd name="T0" fmla="*/ 0 w 1528"/>
                    <a:gd name="T1" fmla="*/ 0 h 1790"/>
                    <a:gd name="T2" fmla="*/ 0 w 1528"/>
                    <a:gd name="T3" fmla="*/ 0 h 1790"/>
                    <a:gd name="T4" fmla="*/ 0 w 1528"/>
                    <a:gd name="T5" fmla="*/ 0 h 1790"/>
                    <a:gd name="T6" fmla="*/ 0 w 1528"/>
                    <a:gd name="T7" fmla="*/ 0 h 1790"/>
                    <a:gd name="T8" fmla="*/ 0 w 1528"/>
                    <a:gd name="T9" fmla="*/ 0 h 1790"/>
                    <a:gd name="T10" fmla="*/ 0 w 1528"/>
                    <a:gd name="T11" fmla="*/ 0 h 1790"/>
                    <a:gd name="T12" fmla="*/ 0 w 1528"/>
                    <a:gd name="T13" fmla="*/ 0 h 1790"/>
                    <a:gd name="T14" fmla="*/ 0 w 1528"/>
                    <a:gd name="T15" fmla="*/ 0 h 1790"/>
                    <a:gd name="T16" fmla="*/ 0 60000 65536"/>
                    <a:gd name="T17" fmla="*/ 0 60000 65536"/>
                    <a:gd name="T18" fmla="*/ 0 60000 65536"/>
                    <a:gd name="T19" fmla="*/ 0 60000 65536"/>
                    <a:gd name="T20" fmla="*/ 0 60000 65536"/>
                    <a:gd name="T21" fmla="*/ 0 60000 65536"/>
                    <a:gd name="T22" fmla="*/ 0 60000 65536"/>
                    <a:gd name="T23" fmla="*/ 0 60000 65536"/>
                    <a:gd name="T24" fmla="*/ 0 w 1528"/>
                    <a:gd name="T25" fmla="*/ 0 h 1790"/>
                    <a:gd name="T26" fmla="*/ 1528 w 1528"/>
                    <a:gd name="T27" fmla="*/ 1790 h 1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8" h="1790">
                      <a:moveTo>
                        <a:pt x="763" y="0"/>
                      </a:moveTo>
                      <a:lnTo>
                        <a:pt x="0" y="441"/>
                      </a:lnTo>
                      <a:lnTo>
                        <a:pt x="0" y="1349"/>
                      </a:lnTo>
                      <a:lnTo>
                        <a:pt x="763" y="1790"/>
                      </a:lnTo>
                      <a:lnTo>
                        <a:pt x="1528" y="1349"/>
                      </a:lnTo>
                      <a:lnTo>
                        <a:pt x="1528" y="441"/>
                      </a:lnTo>
                      <a:lnTo>
                        <a:pt x="763" y="0"/>
                      </a:lnTo>
                      <a:close/>
                    </a:path>
                  </a:pathLst>
                </a:custGeom>
                <a:solidFill>
                  <a:srgbClr val="C9C9C9"/>
                </a:solidFill>
                <a:ln w="14351">
                  <a:solidFill>
                    <a:schemeClr val="bg1"/>
                  </a:solidFill>
                  <a:miter lim="800000"/>
                  <a:headEnd/>
                  <a:tailEnd/>
                </a:ln>
              </p:spPr>
              <p:txBody>
                <a:bodyPr/>
                <a:lstStyle/>
                <a:p>
                  <a:endParaRPr lang="es-CL"/>
                </a:p>
              </p:txBody>
            </p:sp>
            <p:sp>
              <p:nvSpPr>
                <p:cNvPr id="33821" name="Freeform 86"/>
                <p:cNvSpPr>
                  <a:spLocks/>
                </p:cNvSpPr>
                <p:nvPr/>
              </p:nvSpPr>
              <p:spPr bwMode="gray">
                <a:xfrm>
                  <a:off x="1331" y="2850"/>
                  <a:ext cx="293" cy="515"/>
                </a:xfrm>
                <a:custGeom>
                  <a:avLst/>
                  <a:gdLst>
                    <a:gd name="T0" fmla="*/ 0 w 765"/>
                    <a:gd name="T1" fmla="*/ 0 h 1349"/>
                    <a:gd name="T2" fmla="*/ 0 w 765"/>
                    <a:gd name="T3" fmla="*/ 0 h 1349"/>
                    <a:gd name="T4" fmla="*/ 0 w 765"/>
                    <a:gd name="T5" fmla="*/ 0 h 1349"/>
                    <a:gd name="T6" fmla="*/ 0 w 765"/>
                    <a:gd name="T7" fmla="*/ 0 h 1349"/>
                    <a:gd name="T8" fmla="*/ 0 w 765"/>
                    <a:gd name="T9" fmla="*/ 0 h 1349"/>
                    <a:gd name="T10" fmla="*/ 0 60000 65536"/>
                    <a:gd name="T11" fmla="*/ 0 60000 65536"/>
                    <a:gd name="T12" fmla="*/ 0 60000 65536"/>
                    <a:gd name="T13" fmla="*/ 0 60000 65536"/>
                    <a:gd name="T14" fmla="*/ 0 60000 65536"/>
                    <a:gd name="T15" fmla="*/ 0 w 765"/>
                    <a:gd name="T16" fmla="*/ 0 h 1349"/>
                    <a:gd name="T17" fmla="*/ 765 w 765"/>
                    <a:gd name="T18" fmla="*/ 1349 h 1349"/>
                  </a:gdLst>
                  <a:ahLst/>
                  <a:cxnLst>
                    <a:cxn ang="T10">
                      <a:pos x="T0" y="T1"/>
                    </a:cxn>
                    <a:cxn ang="T11">
                      <a:pos x="T2" y="T3"/>
                    </a:cxn>
                    <a:cxn ang="T12">
                      <a:pos x="T4" y="T5"/>
                    </a:cxn>
                    <a:cxn ang="T13">
                      <a:pos x="T6" y="T7"/>
                    </a:cxn>
                    <a:cxn ang="T14">
                      <a:pos x="T8" y="T9"/>
                    </a:cxn>
                  </a:cxnLst>
                  <a:rect l="T15" t="T16" r="T17" b="T18"/>
                  <a:pathLst>
                    <a:path w="765" h="1349">
                      <a:moveTo>
                        <a:pt x="765" y="908"/>
                      </a:moveTo>
                      <a:lnTo>
                        <a:pt x="0" y="1349"/>
                      </a:lnTo>
                      <a:lnTo>
                        <a:pt x="0" y="440"/>
                      </a:lnTo>
                      <a:lnTo>
                        <a:pt x="765" y="0"/>
                      </a:lnTo>
                      <a:lnTo>
                        <a:pt x="765" y="908"/>
                      </a:lnTo>
                      <a:close/>
                    </a:path>
                  </a:pathLst>
                </a:custGeom>
                <a:gradFill rotWithShape="1">
                  <a:gsLst>
                    <a:gs pos="0">
                      <a:srgbClr val="919191"/>
                    </a:gs>
                    <a:gs pos="100000">
                      <a:srgbClr val="434343"/>
                    </a:gs>
                  </a:gsLst>
                  <a:lin ang="0" scaled="1"/>
                </a:gradFill>
                <a:ln w="14351">
                  <a:solidFill>
                    <a:schemeClr val="bg1"/>
                  </a:solidFill>
                  <a:miter lim="800000"/>
                  <a:headEnd/>
                  <a:tailEnd/>
                </a:ln>
              </p:spPr>
              <p:txBody>
                <a:bodyPr/>
                <a:lstStyle/>
                <a:p>
                  <a:endParaRPr lang="es-CL"/>
                </a:p>
              </p:txBody>
            </p:sp>
            <p:sp>
              <p:nvSpPr>
                <p:cNvPr id="33822" name="Freeform 87"/>
                <p:cNvSpPr>
                  <a:spLocks/>
                </p:cNvSpPr>
                <p:nvPr/>
              </p:nvSpPr>
              <p:spPr bwMode="gray">
                <a:xfrm>
                  <a:off x="1039" y="2681"/>
                  <a:ext cx="585" cy="337"/>
                </a:xfrm>
                <a:custGeom>
                  <a:avLst/>
                  <a:gdLst>
                    <a:gd name="T0" fmla="*/ 0 w 1528"/>
                    <a:gd name="T1" fmla="*/ 0 h 881"/>
                    <a:gd name="T2" fmla="*/ 0 w 1528"/>
                    <a:gd name="T3" fmla="*/ 0 h 881"/>
                    <a:gd name="T4" fmla="*/ 0 w 1528"/>
                    <a:gd name="T5" fmla="*/ 0 h 881"/>
                    <a:gd name="T6" fmla="*/ 0 w 1528"/>
                    <a:gd name="T7" fmla="*/ 0 h 881"/>
                    <a:gd name="T8" fmla="*/ 0 w 1528"/>
                    <a:gd name="T9" fmla="*/ 0 h 881"/>
                    <a:gd name="T10" fmla="*/ 0 60000 65536"/>
                    <a:gd name="T11" fmla="*/ 0 60000 65536"/>
                    <a:gd name="T12" fmla="*/ 0 60000 65536"/>
                    <a:gd name="T13" fmla="*/ 0 60000 65536"/>
                    <a:gd name="T14" fmla="*/ 0 60000 65536"/>
                    <a:gd name="T15" fmla="*/ 0 w 1528"/>
                    <a:gd name="T16" fmla="*/ 0 h 881"/>
                    <a:gd name="T17" fmla="*/ 1528 w 1528"/>
                    <a:gd name="T18" fmla="*/ 881 h 881"/>
                  </a:gdLst>
                  <a:ahLst/>
                  <a:cxnLst>
                    <a:cxn ang="T10">
                      <a:pos x="T0" y="T1"/>
                    </a:cxn>
                    <a:cxn ang="T11">
                      <a:pos x="T2" y="T3"/>
                    </a:cxn>
                    <a:cxn ang="T12">
                      <a:pos x="T4" y="T5"/>
                    </a:cxn>
                    <a:cxn ang="T13">
                      <a:pos x="T6" y="T7"/>
                    </a:cxn>
                    <a:cxn ang="T14">
                      <a:pos x="T8" y="T9"/>
                    </a:cxn>
                  </a:cxnLst>
                  <a:rect l="T15" t="T16" r="T17" b="T18"/>
                  <a:pathLst>
                    <a:path w="1528" h="881">
                      <a:moveTo>
                        <a:pt x="0" y="441"/>
                      </a:moveTo>
                      <a:lnTo>
                        <a:pt x="763" y="881"/>
                      </a:lnTo>
                      <a:lnTo>
                        <a:pt x="1528" y="441"/>
                      </a:lnTo>
                      <a:lnTo>
                        <a:pt x="763" y="0"/>
                      </a:lnTo>
                      <a:lnTo>
                        <a:pt x="0" y="441"/>
                      </a:lnTo>
                      <a:close/>
                    </a:path>
                  </a:pathLst>
                </a:custGeom>
                <a:gradFill rotWithShape="1">
                  <a:gsLst>
                    <a:gs pos="0">
                      <a:srgbClr val="AEAEAE"/>
                    </a:gs>
                    <a:gs pos="100000">
                      <a:srgbClr val="737373"/>
                    </a:gs>
                  </a:gsLst>
                  <a:lin ang="18900000" scaled="1"/>
                </a:gradFill>
                <a:ln w="14351">
                  <a:solidFill>
                    <a:schemeClr val="bg1"/>
                  </a:solidFill>
                  <a:miter lim="800000"/>
                  <a:headEnd/>
                  <a:tailEnd/>
                </a:ln>
              </p:spPr>
              <p:txBody>
                <a:bodyPr/>
                <a:lstStyle/>
                <a:p>
                  <a:endParaRPr lang="es-CL"/>
                </a:p>
              </p:txBody>
            </p:sp>
          </p:grpSp>
        </p:grpSp>
        <p:sp>
          <p:nvSpPr>
            <p:cNvPr id="33817" name="Text Box 109"/>
            <p:cNvSpPr txBox="1">
              <a:spLocks noChangeArrowheads="1"/>
            </p:cNvSpPr>
            <p:nvPr/>
          </p:nvSpPr>
          <p:spPr bwMode="gray">
            <a:xfrm rot="-600000">
              <a:off x="1006" y="3189"/>
              <a:ext cx="4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r>
                <a:rPr lang="es-CL" altLang="es-ES" sz="2800" b="1" i="1" noProof="1">
                  <a:solidFill>
                    <a:schemeClr val="bg1"/>
                  </a:solidFill>
                  <a:latin typeface="Verdana" pitchFamily="34" charset="0"/>
                </a:rPr>
                <a:t>95</a:t>
              </a:r>
            </a:p>
          </p:txBody>
        </p:sp>
      </p:grpSp>
      <p:sp>
        <p:nvSpPr>
          <p:cNvPr id="33810" name="Line 94"/>
          <p:cNvSpPr>
            <a:spLocks noChangeShapeType="1"/>
          </p:cNvSpPr>
          <p:nvPr/>
        </p:nvSpPr>
        <p:spPr bwMode="gray">
          <a:xfrm>
            <a:off x="6257925" y="3284538"/>
            <a:ext cx="358775" cy="0"/>
          </a:xfrm>
          <a:prstGeom prst="line">
            <a:avLst/>
          </a:prstGeom>
          <a:noFill/>
          <a:ln w="19050">
            <a:solidFill>
              <a:srgbClr val="919191"/>
            </a:solidFill>
            <a:prstDash val="sysDot"/>
            <a:round/>
            <a:headEnd/>
            <a:tailEnd/>
          </a:ln>
          <a:extLst>
            <a:ext uri="{909E8E84-426E-40DD-AFC4-6F175D3DCCD1}">
              <a14:hiddenFill xmlns:a14="http://schemas.microsoft.com/office/drawing/2010/main">
                <a:noFill/>
              </a14:hiddenFill>
            </a:ext>
          </a:extLst>
        </p:spPr>
        <p:txBody>
          <a:bodyPr/>
          <a:lstStyle/>
          <a:p>
            <a:endParaRPr lang="es-CL"/>
          </a:p>
        </p:txBody>
      </p:sp>
      <p:sp>
        <p:nvSpPr>
          <p:cNvPr id="33811" name="Text Box 91"/>
          <p:cNvSpPr txBox="1">
            <a:spLocks noChangeArrowheads="1"/>
          </p:cNvSpPr>
          <p:nvPr/>
        </p:nvSpPr>
        <p:spPr bwMode="gray">
          <a:xfrm>
            <a:off x="6543675" y="2997200"/>
            <a:ext cx="2449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lnSpc>
                <a:spcPts val="1925"/>
              </a:lnSpc>
              <a:spcBef>
                <a:spcPct val="0"/>
              </a:spcBef>
              <a:buFontTx/>
              <a:buNone/>
            </a:pPr>
            <a:r>
              <a:rPr lang="es-CL" altLang="es-ES" sz="1600" b="1" noProof="1">
                <a:solidFill>
                  <a:srgbClr val="006CB7"/>
                </a:solidFill>
                <a:latin typeface="Verdana" pitchFamily="34" charset="0"/>
              </a:rPr>
              <a:t>Subsistema </a:t>
            </a:r>
          </a:p>
          <a:p>
            <a:pPr eaLnBrk="1" hangingPunct="1">
              <a:lnSpc>
                <a:spcPts val="1925"/>
              </a:lnSpc>
              <a:spcBef>
                <a:spcPct val="0"/>
              </a:spcBef>
              <a:buFontTx/>
              <a:buNone/>
            </a:pPr>
            <a:r>
              <a:rPr lang="es-CL" altLang="es-ES" sz="1600" b="1" noProof="1">
                <a:solidFill>
                  <a:srgbClr val="006CB7"/>
                </a:solidFill>
                <a:latin typeface="Verdana" pitchFamily="34" charset="0"/>
              </a:rPr>
              <a:t>Post-penitenciario</a:t>
            </a:r>
          </a:p>
        </p:txBody>
      </p:sp>
      <p:sp>
        <p:nvSpPr>
          <p:cNvPr id="33812" name="Rectangle 19"/>
          <p:cNvSpPr>
            <a:spLocks noChangeArrowheads="1"/>
          </p:cNvSpPr>
          <p:nvPr/>
        </p:nvSpPr>
        <p:spPr bwMode="gray">
          <a:xfrm>
            <a:off x="467486" y="908050"/>
            <a:ext cx="2764663" cy="412750"/>
          </a:xfrm>
          <a:prstGeom prst="rect">
            <a:avLst/>
          </a:prstGeom>
          <a:solidFill>
            <a:srgbClr val="006CB7"/>
          </a:soli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lvl1pPr defTabSz="801688"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defTabSz="801688"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defTabSz="801688"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defTabSz="801688"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defTabSz="801688"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a:spcBef>
                <a:spcPct val="0"/>
              </a:spcBef>
              <a:buFontTx/>
              <a:buNone/>
            </a:pPr>
            <a:r>
              <a:rPr lang="es-CL" altLang="es-ES" sz="1800" b="1" noProof="1">
                <a:solidFill>
                  <a:schemeClr val="bg1"/>
                </a:solidFill>
                <a:latin typeface="Verdana" pitchFamily="34" charset="0"/>
              </a:rPr>
              <a:t>Subsistemas </a:t>
            </a:r>
          </a:p>
        </p:txBody>
      </p:sp>
      <p:sp>
        <p:nvSpPr>
          <p:cNvPr id="69" name="Rectangle 20"/>
          <p:cNvSpPr>
            <a:spLocks noChangeArrowheads="1"/>
          </p:cNvSpPr>
          <p:nvPr/>
        </p:nvSpPr>
        <p:spPr bwMode="gray">
          <a:xfrm>
            <a:off x="467487" y="1268413"/>
            <a:ext cx="2764662" cy="2251971"/>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5000"/>
              </a:lnSpc>
              <a:spcAft>
                <a:spcPct val="40000"/>
              </a:spcAft>
              <a:buClr>
                <a:srgbClr val="292929"/>
              </a:buClr>
              <a:defRPr/>
            </a:pPr>
            <a:r>
              <a:rPr lang="es-CL" sz="1400" noProof="1">
                <a:solidFill>
                  <a:srgbClr val="586464"/>
                </a:solidFill>
                <a:latin typeface="+mn-lt"/>
                <a:ea typeface="Verdana" pitchFamily="34" charset="0"/>
                <a:cs typeface="Verdana" pitchFamily="34" charset="0"/>
              </a:rPr>
              <a:t>El Sistema Penitenciario </a:t>
            </a:r>
            <a:r>
              <a:rPr lang="es-CL" sz="1400" noProof="1" smtClean="0">
                <a:solidFill>
                  <a:srgbClr val="586464"/>
                </a:solidFill>
                <a:latin typeface="+mn-lt"/>
                <a:ea typeface="Verdana" pitchFamily="34" charset="0"/>
                <a:cs typeface="Verdana" pitchFamily="34" charset="0"/>
              </a:rPr>
              <a:t>se </a:t>
            </a:r>
            <a:r>
              <a:rPr lang="es-CL" sz="1400" noProof="1">
                <a:solidFill>
                  <a:srgbClr val="586464"/>
                </a:solidFill>
                <a:latin typeface="+mn-lt"/>
                <a:ea typeface="Verdana" pitchFamily="34" charset="0"/>
                <a:cs typeface="Verdana" pitchFamily="34" charset="0"/>
              </a:rPr>
              <a:t>ha consolidado en 4 subsistemas:</a:t>
            </a:r>
          </a:p>
          <a:p>
            <a:pPr marL="190500" indent="-190500">
              <a:lnSpc>
                <a:spcPct val="95000"/>
              </a:lnSpc>
              <a:spcAft>
                <a:spcPct val="40000"/>
              </a:spcAft>
              <a:buClr>
                <a:srgbClr val="292929"/>
              </a:buClr>
              <a:buFont typeface="Wingdings" pitchFamily="2" charset="2"/>
              <a:buChar char="§"/>
              <a:defRPr/>
            </a:pPr>
            <a:r>
              <a:rPr lang="es-CL" sz="1400" noProof="1">
                <a:solidFill>
                  <a:srgbClr val="C00000"/>
                </a:solidFill>
                <a:latin typeface="+mn-lt"/>
                <a:ea typeface="Verdana" pitchFamily="34" charset="0"/>
                <a:cs typeface="Verdana" pitchFamily="34" charset="0"/>
              </a:rPr>
              <a:t>87</a:t>
            </a:r>
            <a:r>
              <a:rPr lang="es-CL" sz="1400" noProof="1">
                <a:solidFill>
                  <a:srgbClr val="586464"/>
                </a:solidFill>
                <a:latin typeface="+mn-lt"/>
                <a:ea typeface="Verdana" pitchFamily="34" charset="0"/>
                <a:cs typeface="Verdana" pitchFamily="34" charset="0"/>
              </a:rPr>
              <a:t>  Establecimientos Penitenciarios Cerrados </a:t>
            </a:r>
          </a:p>
          <a:p>
            <a:pPr marL="190500" indent="-190500">
              <a:lnSpc>
                <a:spcPct val="95000"/>
              </a:lnSpc>
              <a:spcAft>
                <a:spcPct val="40000"/>
              </a:spcAft>
              <a:buClr>
                <a:srgbClr val="292929"/>
              </a:buClr>
              <a:buFont typeface="Wingdings" pitchFamily="2" charset="2"/>
              <a:buChar char="§"/>
              <a:defRPr/>
            </a:pPr>
            <a:r>
              <a:rPr lang="es-CL" sz="1400" noProof="1">
                <a:solidFill>
                  <a:srgbClr val="C00000"/>
                </a:solidFill>
                <a:latin typeface="+mn-lt"/>
                <a:ea typeface="Verdana" pitchFamily="34" charset="0"/>
                <a:cs typeface="Verdana" pitchFamily="34" charset="0"/>
              </a:rPr>
              <a:t>8</a:t>
            </a:r>
            <a:r>
              <a:rPr lang="es-CL" sz="1400" noProof="1">
                <a:solidFill>
                  <a:srgbClr val="586464"/>
                </a:solidFill>
                <a:latin typeface="+mn-lt"/>
                <a:ea typeface="Verdana" pitchFamily="34" charset="0"/>
                <a:cs typeface="Verdana" pitchFamily="34" charset="0"/>
              </a:rPr>
              <a:t> Establecimientos Penitenciarios Cerrados Concesionados </a:t>
            </a:r>
          </a:p>
          <a:p>
            <a:pPr marL="190500" indent="-190500">
              <a:lnSpc>
                <a:spcPct val="95000"/>
              </a:lnSpc>
              <a:spcAft>
                <a:spcPct val="40000"/>
              </a:spcAft>
              <a:buClr>
                <a:srgbClr val="292929"/>
              </a:buClr>
              <a:buFont typeface="Wingdings" pitchFamily="2" charset="2"/>
              <a:buChar char="§"/>
              <a:defRPr/>
            </a:pPr>
            <a:r>
              <a:rPr lang="es-CL" sz="1400" noProof="1" smtClean="0">
                <a:solidFill>
                  <a:srgbClr val="C00000"/>
                </a:solidFill>
                <a:latin typeface="+mn-lt"/>
                <a:ea typeface="Verdana" pitchFamily="34" charset="0"/>
                <a:cs typeface="Verdana" pitchFamily="34" charset="0"/>
              </a:rPr>
              <a:t>21</a:t>
            </a:r>
            <a:r>
              <a:rPr lang="es-CL" sz="1400" noProof="1" smtClean="0">
                <a:solidFill>
                  <a:srgbClr val="586464"/>
                </a:solidFill>
                <a:latin typeface="+mn-lt"/>
                <a:ea typeface="Verdana" pitchFamily="34" charset="0"/>
                <a:cs typeface="Verdana" pitchFamily="34" charset="0"/>
              </a:rPr>
              <a:t> </a:t>
            </a:r>
            <a:r>
              <a:rPr lang="es-CL" sz="1400" noProof="1">
                <a:solidFill>
                  <a:srgbClr val="586464"/>
                </a:solidFill>
                <a:latin typeface="+mn-lt"/>
                <a:ea typeface="Verdana" pitchFamily="34" charset="0"/>
                <a:cs typeface="Verdana" pitchFamily="34" charset="0"/>
              </a:rPr>
              <a:t>Centros de Educación y Trabajo</a:t>
            </a:r>
          </a:p>
          <a:p>
            <a:pPr>
              <a:lnSpc>
                <a:spcPct val="95000"/>
              </a:lnSpc>
              <a:spcAft>
                <a:spcPct val="40000"/>
              </a:spcAft>
              <a:buClr>
                <a:srgbClr val="292929"/>
              </a:buClr>
              <a:defRPr/>
            </a:pPr>
            <a:endParaRPr lang="es-ES" sz="1300" noProof="1">
              <a:solidFill>
                <a:srgbClr val="586464"/>
              </a:solidFill>
              <a:latin typeface="Verdana" pitchFamily="34" charset="0"/>
              <a:ea typeface="Verdana" pitchFamily="34" charset="0"/>
              <a:cs typeface="Verdana" pitchFamily="34" charset="0"/>
            </a:endParaRPr>
          </a:p>
          <a:p>
            <a:pPr marL="190500" indent="-190500">
              <a:lnSpc>
                <a:spcPct val="95000"/>
              </a:lnSpc>
              <a:spcAft>
                <a:spcPct val="40000"/>
              </a:spcAft>
              <a:buClr>
                <a:srgbClr val="292929"/>
              </a:buClr>
              <a:buFont typeface="Wingdings" pitchFamily="2" charset="2"/>
              <a:buChar char="§"/>
              <a:defRPr/>
            </a:pPr>
            <a:endParaRPr lang="es-ES" sz="1300" noProof="1">
              <a:solidFill>
                <a:srgbClr val="586464"/>
              </a:solidFill>
              <a:latin typeface="Verdana" pitchFamily="34" charset="0"/>
              <a:ea typeface="Verdana" pitchFamily="34" charset="0"/>
              <a:cs typeface="Verdana" pitchFamily="34" charset="0"/>
            </a:endParaRPr>
          </a:p>
        </p:txBody>
      </p:sp>
      <p:sp>
        <p:nvSpPr>
          <p:cNvPr id="33814" name="Rectangle 19"/>
          <p:cNvSpPr>
            <a:spLocks noChangeArrowheads="1"/>
          </p:cNvSpPr>
          <p:nvPr/>
        </p:nvSpPr>
        <p:spPr bwMode="gray">
          <a:xfrm>
            <a:off x="611188" y="44450"/>
            <a:ext cx="7777162" cy="811213"/>
          </a:xfrm>
          <a:prstGeom prst="rect">
            <a:avLst/>
          </a:prstGeom>
          <a:solidFill>
            <a:srgbClr val="EAEAEA"/>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marL="92075" defTabSz="801688"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defTabSz="801688"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defTabSz="801688"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defTabSz="801688"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defTabSz="801688"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801688"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algn="ctr">
              <a:spcBef>
                <a:spcPct val="0"/>
              </a:spcBef>
              <a:buFontTx/>
              <a:buNone/>
            </a:pPr>
            <a:r>
              <a:rPr lang="es-CL" altLang="es-ES" sz="2400" noProof="1">
                <a:solidFill>
                  <a:srgbClr val="005FA1"/>
                </a:solidFill>
                <a:latin typeface="Verdana" pitchFamily="34" charset="0"/>
              </a:rPr>
              <a:t>Orgánica Institucional</a:t>
            </a:r>
          </a:p>
        </p:txBody>
      </p:sp>
      <p:pic>
        <p:nvPicPr>
          <p:cNvPr id="33815" name="Imagen 4" descr="ETICA Y VALO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9906" y="1308799"/>
            <a:ext cx="198596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2563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txBox="1">
            <a:spLocks/>
          </p:cNvSpPr>
          <p:nvPr/>
        </p:nvSpPr>
        <p:spPr bwMode="auto">
          <a:xfrm>
            <a:off x="111125" y="-25400"/>
            <a:ext cx="8575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endParaRPr lang="es-ES" altLang="es-ES" sz="3200">
              <a:solidFill>
                <a:schemeClr val="bg1"/>
              </a:solidFill>
              <a:latin typeface="Trebuchet MS" pitchFamily="34" charset="0"/>
            </a:endParaRPr>
          </a:p>
        </p:txBody>
      </p:sp>
      <p:sp>
        <p:nvSpPr>
          <p:cNvPr id="32771" name="5 Rectángulo"/>
          <p:cNvSpPr>
            <a:spLocks noChangeArrowheads="1"/>
          </p:cNvSpPr>
          <p:nvPr/>
        </p:nvSpPr>
        <p:spPr bwMode="auto">
          <a:xfrm>
            <a:off x="1628775" y="117475"/>
            <a:ext cx="5759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eaLnBrk="1" hangingPunct="1">
              <a:spcBef>
                <a:spcPct val="0"/>
              </a:spcBef>
              <a:buFontTx/>
              <a:buNone/>
            </a:pPr>
            <a:r>
              <a:rPr lang="es-MX" altLang="es-ES" sz="4000" b="1">
                <a:solidFill>
                  <a:schemeClr val="bg1"/>
                </a:solidFill>
                <a:latin typeface="Trebuchet MS" pitchFamily="34" charset="0"/>
              </a:rPr>
              <a:t>ALGUNAS REFLEXIONES</a:t>
            </a:r>
            <a:endParaRPr lang="es-ES" altLang="es-ES" sz="4000" b="1">
              <a:solidFill>
                <a:schemeClr val="bg1"/>
              </a:solidFill>
              <a:latin typeface="Trebuchet MS" pitchFamily="34" charset="0"/>
            </a:endParaRPr>
          </a:p>
        </p:txBody>
      </p:sp>
      <p:sp>
        <p:nvSpPr>
          <p:cNvPr id="5" name="Title 7"/>
          <p:cNvSpPr>
            <a:spLocks noGrp="1"/>
          </p:cNvSpPr>
          <p:nvPr>
            <p:ph type="title"/>
          </p:nvPr>
        </p:nvSpPr>
        <p:spPr>
          <a:xfrm>
            <a:off x="152400" y="446088"/>
            <a:ext cx="8164513" cy="612775"/>
          </a:xfrm>
          <a:solidFill>
            <a:srgbClr val="EAEAEA"/>
          </a:solidFill>
          <a:ln w="12700" algn="ctr"/>
        </p:spPr>
        <p:txBody>
          <a:bodyPr lIns="0" tIns="0" rIns="0" bIns="0" anchor="ctr"/>
          <a:lstStyle/>
          <a:p>
            <a:pPr marL="92075" algn="ctr" defTabSz="801688">
              <a:defRPr/>
            </a:pPr>
            <a:r>
              <a:rPr lang="es-ES_tradnl" noProof="1" smtClean="0">
                <a:solidFill>
                  <a:srgbClr val="005FA1"/>
                </a:solidFill>
                <a:latin typeface="Verdana" pitchFamily="34" charset="0"/>
                <a:cs typeface="+mn-cs"/>
              </a:rPr>
              <a:t>Orgánica Institucional</a:t>
            </a:r>
          </a:p>
        </p:txBody>
      </p:sp>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42" y="1252537"/>
            <a:ext cx="7344918" cy="446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29219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7"/>
          <p:cNvSpPr>
            <a:spLocks noGrp="1"/>
          </p:cNvSpPr>
          <p:nvPr>
            <p:ph type="title"/>
          </p:nvPr>
        </p:nvSpPr>
        <p:spPr>
          <a:xfrm>
            <a:off x="152400" y="152400"/>
            <a:ext cx="8164513" cy="828328"/>
          </a:xfrm>
        </p:spPr>
        <p:txBody>
          <a:bodyPr/>
          <a:lstStyle/>
          <a:p>
            <a:pPr algn="ctr" eaLnBrk="1" hangingPunct="1">
              <a:defRPr/>
            </a:pPr>
            <a:r>
              <a:rPr lang="es-ES_tradnl" b="1" dirty="0" smtClean="0">
                <a:solidFill>
                  <a:srgbClr val="0070C0"/>
                </a:solidFill>
                <a:latin typeface="+mj-lt"/>
                <a:cs typeface="Verdana" pitchFamily="34" charset="0"/>
                <a:sym typeface="Verdana Bold" charset="0"/>
              </a:rPr>
              <a:t>DEPARTAMENTO DE REINSERCIÓN SOCIAL</a:t>
            </a:r>
            <a:br>
              <a:rPr lang="es-ES_tradnl" b="1" dirty="0" smtClean="0">
                <a:solidFill>
                  <a:srgbClr val="0070C0"/>
                </a:solidFill>
                <a:latin typeface="+mj-lt"/>
                <a:cs typeface="Verdana" pitchFamily="34" charset="0"/>
                <a:sym typeface="Verdana Bold" charset="0"/>
              </a:rPr>
            </a:br>
            <a:r>
              <a:rPr lang="es-ES_tradnl" b="1" dirty="0" smtClean="0">
                <a:solidFill>
                  <a:srgbClr val="0070C0"/>
                </a:solidFill>
                <a:latin typeface="+mj-lt"/>
                <a:cs typeface="Verdana" pitchFamily="34" charset="0"/>
                <a:sym typeface="Verdana Bold" charset="0"/>
              </a:rPr>
              <a:t>EN EL SISTEMA CERRADO </a:t>
            </a:r>
            <a:r>
              <a:rPr lang="es-ES_tradnl" b="1" dirty="0" smtClean="0">
                <a:solidFill>
                  <a:srgbClr val="0070C0"/>
                </a:solidFill>
                <a:latin typeface="Verdana" pitchFamily="34" charset="0"/>
                <a:cs typeface="Verdana" pitchFamily="34" charset="0"/>
              </a:rPr>
              <a:t/>
            </a:r>
            <a:br>
              <a:rPr lang="es-ES_tradnl" b="1" dirty="0" smtClean="0">
                <a:solidFill>
                  <a:srgbClr val="0070C0"/>
                </a:solidFill>
                <a:latin typeface="Verdana" pitchFamily="34" charset="0"/>
                <a:cs typeface="Verdana" pitchFamily="34" charset="0"/>
              </a:rPr>
            </a:br>
            <a:endParaRPr lang="es-ES_tradnl" sz="2200" b="1" dirty="0" smtClean="0">
              <a:solidFill>
                <a:srgbClr val="0070C0"/>
              </a:solidFill>
              <a:latin typeface="Verdana" pitchFamily="34" charset="0"/>
              <a:cs typeface="Verdana" pitchFamily="34" charset="0"/>
            </a:endParaRPr>
          </a:p>
        </p:txBody>
      </p:sp>
      <p:sp>
        <p:nvSpPr>
          <p:cNvPr id="1028" name="AutoShape 4" descr="data:image/jpeg;base64,/9j/4AAQSkZJRgABAQAAAQABAAD/2wCEAAkGBhEGDxQUBw8TDhIQERIUExAQEBUPEA8QExAWFxYRFBIjGyceGhkkJRQVIS8hLygpLS4wFSAyNTAqNSYrLDUBCQoKBQUFDQUFDSkYEhgpKSkpKSkpKSkpKSkpKSkpKSkpKSkpKSkpKSkpKSkpKSkpKSkpKSkpKSkpKSkpKSkpKf/AABEIANQA7QMBIgACEQEDEQH/xAAcAAEAAgMBAQEAAAAAAAAAAAAABwgBBQYEAgP/xAA/EAACAQMBBQUFAwoGAwAAAAAAAQIDBBEFBgcSITEIE0FRYSIycYGRFIKhI0JSYnKSorGywiQzo+Hw8RVUc//EABQBAQAAAAAAAAAAAAAAAAAAAAD/xAAUEQEAAAAAAAAAAAAAAAAAAAAA/9oADAMBAAIRAxEAPwCcQAAAAAAAAAAANVtLtPbbJW7r6vUVOC5JdZ1JvpCEfGX/AG8IDY3FxC0hKdxJU4QTlKcmoxjFLLbfgiMdc7Qmnac5R06nWvJReFKKjSozx4qbfFj7pEW8DejdbdTcZydC1T9i2i+Tx0lUf58vwXgjiwJS1ztC6jqGVpdOlZxa5NLvqq+/L2f4Tjqm8PVarblqd3l+VxOK+ieEc8ANrdbVX1683V7c1H+vcVJf3Gz07efq2lQ4LXUKyisYU3GthLok5JtL0OXAE8bud/DvaiobXuMHJpU7qMeGLk3jhqxXJdfeWEvHzJqTz0KOkh7Bb5bzZJwp3zd3aQjw9y+FVKcc8nTqYzyz7reMcuXIC0ANfoOu0NpbaFxpk+OlVWU+jTXJxkvCSeU0bAAAAAAAADIAGMmQAAAAAAAAAAAAADE5KCbm0kllt8kkvFsqXvO2wnthqNWfecdClOVO3in7CpRljjivOWOJvrzXkixm8/Vf/D6Pdzyk3QlTjxLOZVfyaSXn7TKigAAAAAAAAAABN3Z02rjRdaxuJYlUk69HPSTUEqkPjiMZY9JE6lJdOv6mlVoVbKbp1KU1OEk8NSi8ouPszrcdpLKhcUlhV6UZ8P6Mmvaj8mmvkBswAAAAAAAAAAAAAAAAAAAAAAAQ72jdoVbWtC0p+9Xqd7P0p0spL5yl/AV+Ji7SdDhvLWX6VvOP7tVv+8h0AAAAAAAAAAABbDc609Cs+7al7FTOPCXf1Mr5MqeWi3E1e80Oil+bUuF/rSl/cBIIAAAAAAAAAAAAAAAAAAAAAAAIV7S1txUbKp+jUrw/ejBr+hkDFlu0HaQr6OpVE+Klc0nBrwclKLz6Yb+eCtIAAAAAAAAAAAC025HSHpWi0XPObiVSu0/BTliOPRxhF/Mq0lkuls9GnC0oRs5QlCFGnCLpSU6eIQUfZkuTXIDYAAAAAAAAAAAAAAAAAAAAAAAAgztI681K2tKU2lwyr1YJ8pZlw08/DhqEHks9ozTJW+o0az9ytbKKflOlOXEvpOD+ZEwAAAAAAAAAAACf+zbqrr2t1Qm8qjVp1Ip+CqxaaXpmnn5kAFiOzno6tbCvXksSuK/Cn506McL+Kc/oBLYAAAAAAAAAAAAAAAAAAAAAAAOB317MPaPSZuhHiq2j7+GFmTjFNVIr7rbx5wRVovGV73k7krmhdVK+zNKNW3quVR0lOFOVu8NzWJNJw6tY6ZxjlkCIAAAAAAAAAD97KznqNWFK1jxVKs404RylxTnJRis/FoD06BoVbaW5p2+mw46lWWEvCK6ucn4RSy2/QuBs1oFPZezo21n7lGCjno5ybzKb9ZNyfzOQ3U7rFsHCVW/nGrd1oqMnD3KNPOe7g+ry0m3y6JLplyEAAAAAAAAAAAAAAAAAAAAAAAAAMSXEsPnnwMgCnG22gS2Y1G4t6keFU6suDHNOlL2qbT/ZcTRk5dpDQIRVtd0o4nKUqFRrpJKLnTz6rE/+Ig0AAAAAAHV7qqUa2t2Sq9O/T+9GMpR/FI5Q6bdpUdPWbFx/9qkvlKWH/MC3oAAAAAAAAAAAAAAAAAAAAAAAMPmZAAAACOt/Vh9s0ScuHidCtRqL9X2u7b+lR/UrCW+3lW6utGvlLwtasumecI8a/pKhMDAAAAAAbvYm5+x6nZzbwo3du2/Jd9FN/Rs0h90KroyjKPWMk18U8gXgQPNp1zG9o06lFpxqU4Ti48k1OKkmvTmekAAAAAAAAAAAAAAAAAAAAAAAAAD5qVFSTdRqKSy23hJLxbI12036WWzuYaPjUK3nTmvs8P2qqzxP0WfigOr2+1Gjp2mXX2+pCmp21eEVOSXeTlRklCK/Obz0Kem92x2wuNtbqVfUXjwp0k24UafhCP8ANvxZogAAAAAAAAJw3S74bbR7J2201V0vsy/IVOCVTvKTf+VhJvij4eGGvIk7ZzeNpu1c3DSbuM6nhTmpUqkuWcwjJJy+WSoJ+lCvK2kpUJOEoNSjKLcZRknlNNc0wLvggbZHtESto06W01B1eFcMrqlJd414SlSxhvzaa+BMmmbVWWswjPT7ujVU8cOKseLn4OGeJP0ayBtQAAAAAGG/Jf7GQAAAAAADidsd7mn7HydOtUdxXj1oUMSlF+U5+7H4Zz6EObQb+9T1ZtadKFjTzyVKKnUx+tUknz+CQFmT4q140FmtJQS6uTUUvmymlxtVe3U3Ove3Epy6ydeplry69PQ19e6nc47+cp46ccnLHwyBbfWt5ml6Cv8AGX1JvHuUpd/N+nDDOPngj7aHtH0aacdnrSdSXNKpcNU4J+fdpty+sSBAB0O0e32obV8tXu51IZz3UcU6Pp+TjhP4vLOeAAAAAAAAAAAAAAABnJgAbfS9rb7RZJ6deV6WPCNWXDjycc4a+R2+idoHU9NXDfqjerPvVId3Ux5cUcL6pkYgCdrftLQePtOmyXm4XKl9E6a/mb2y7Q2l3GPtELmg314qUZxXrmMm/wACtgAudoe1NntJCM9IuadZSzhRliax1zTeJLHqvE2pSK1u52M4ztJypTg8xnCThOL81Jc0Thu237Ku4W21zxJ4jC96KT8FWXh+39UubAm0BPPQACNd+O21XZWyhS0yo6Ve7lKPHHlOnRglxyi/CTcorPq8cySisO/TaZa9qsqdDnTso9zn9KrxN1X8n7P3AI7cuJ5lzb8TAAAAAAAAAAAAAAAAAAAAAAAAAAAAAAAAAAFr9z+vPX9Gt5Vuc6KdCT657n2Yv4uPAdoQp2atR4qV5QlL3Z0asY/txlGTX7kPwJrA1G12uLZqwuLh83RoylFedTpBfOTiU2rVpXEnKq3KUm5Sk+bcm8tssX2h9cdhptOhT63dZcX/AM6OJtfvd2VxAAAAAAAAAAAAAAAAAAAAAAAAAAAAAAAAAAACTOz9qf2HWO7k+Vzb1YJecoYqL8IS+pZcpnsnrz2YvqFzBcXcVFJx8ZQfKcV6uLkvmXHtLqN7ThUt3xQqQjOEl0lCUU0/o0BB3aR1ajXla0KU1KtS72dSMXl04zUFFS8m8N48l6ohI6PeNaKy1e8jGr3/APiakuPOec3xOLfnHi4X6xZzgAAAAAAAAAAAAAAAAAAAAAAAAAAAAAAAAAAACzG4HV3qOkd3Ntu1r1Kazz9iWKkcenttfIrOWQ7O9ejPSqkbf/NhczdZePtRjwS+GI4+MWBAe1MeC/ukvC6uFz9K0jVgAAAAAAAAAAAAAAAAAAAAAAAAAAAAAAAAAAAAOp2K20vNk1VWjVlSVVwc806dTLjxY96Lx1YAH//Z"/>
          <p:cNvSpPr>
            <a:spLocks noChangeAspect="1" noChangeArrowheads="1"/>
          </p:cNvSpPr>
          <p:nvPr/>
        </p:nvSpPr>
        <p:spPr bwMode="auto">
          <a:xfrm>
            <a:off x="63500" y="-977900"/>
            <a:ext cx="2257425" cy="2019300"/>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30" name="AutoShape 6" descr="data:image/jpeg;base64,/9j/4AAQSkZJRgABAQAAAQABAAD/2wCEAAkGBhEGDxQUBw8TDhIQERIUExAQEBUPEA8QExAWFxYRFBIjGyceGhkkJRQVIS8hLygpLS4wFSAyNTAqNSYrLDUBCQoKBQUFDQUFDSkYEhgpKSkpKSkpKSkpKSkpKSkpKSkpKSkpKSkpKSkpKSkpKSkpKSkpKSkpKSkpKSkpKSkpKf/AABEIANQA7QMBIgACEQEDEQH/xAAcAAEAAgMBAQEAAAAAAAAAAAAABwgBBQYEAgP/xAA/EAACAQMBBQUFAwoGAwAAAAAAAQIDBBEFBgcSITEIE0FRYSIycYGRFIKhI0JSYnKSorGywiQzo+Hw8RVUc//EABQBAQAAAAAAAAAAAAAAAAAAAAD/xAAUEQEAAAAAAAAAAAAAAAAAAAAA/9oADAMBAAIRAxEAPwCcQAAAAAAAAAAANVtLtPbbJW7r6vUVOC5JdZ1JvpCEfGX/AG8IDY3FxC0hKdxJU4QTlKcmoxjFLLbfgiMdc7Qmnac5R06nWvJReFKKjSozx4qbfFj7pEW8DejdbdTcZydC1T9i2i+Tx0lUf58vwXgjiwJS1ztC6jqGVpdOlZxa5NLvqq+/L2f4Tjqm8PVarblqd3l+VxOK+ieEc8ANrdbVX1683V7c1H+vcVJf3Gz07efq2lQ4LXUKyisYU3GthLok5JtL0OXAE8bud/DvaiobXuMHJpU7qMeGLk3jhqxXJdfeWEvHzJqTz0KOkh7Bb5bzZJwp3zd3aQjw9y+FVKcc8nTqYzyz7reMcuXIC0ANfoOu0NpbaFxpk+OlVWU+jTXJxkvCSeU0bAAAAAAAADIAGMmQAAAAAAAAAAAAADE5KCbm0kllt8kkvFsqXvO2wnthqNWfecdClOVO3in7CpRljjivOWOJvrzXkixm8/Vf/D6Pdzyk3QlTjxLOZVfyaSXn7TKigAAAAAAAAAABN3Z02rjRdaxuJYlUk69HPSTUEqkPjiMZY9JE6lJdOv6mlVoVbKbp1KU1OEk8NSi8ouPszrcdpLKhcUlhV6UZ8P6Mmvaj8mmvkBswAAAAAAAAAAAAAAAAAAAAAAAQ72jdoVbWtC0p+9Xqd7P0p0spL5yl/AV+Ji7SdDhvLWX6VvOP7tVv+8h0AAAAAAAAAAABbDc609Cs+7al7FTOPCXf1Mr5MqeWi3E1e80Oil+bUuF/rSl/cBIIAAAAAAAAAAAAAAAAAAAAAAAIV7S1txUbKp+jUrw/ejBr+hkDFlu0HaQr6OpVE+Klc0nBrwclKLz6Yb+eCtIAAAAAAAAAAAC025HSHpWi0XPObiVSu0/BTliOPRxhF/Mq0lkuls9GnC0oRs5QlCFGnCLpSU6eIQUfZkuTXIDYAAAAAAAAAAAAAAAAAAAAAAAAgztI681K2tKU2lwyr1YJ8pZlw08/DhqEHks9ozTJW+o0az9ytbKKflOlOXEvpOD+ZEwAAAAAAAAAAACf+zbqrr2t1Qm8qjVp1Ip+CqxaaXpmnn5kAFiOzno6tbCvXksSuK/Cn506McL+Kc/oBLYAAAAAAAAAAAAAAAAAAAAAAAOB317MPaPSZuhHiq2j7+GFmTjFNVIr7rbx5wRVovGV73k7krmhdVK+zNKNW3quVR0lOFOVu8NzWJNJw6tY6ZxjlkCIAAAAAAAAAD97KznqNWFK1jxVKs404RylxTnJRis/FoD06BoVbaW5p2+mw46lWWEvCK6ucn4RSy2/QuBs1oFPZezo21n7lGCjno5ybzKb9ZNyfzOQ3U7rFsHCVW/nGrd1oqMnD3KNPOe7g+ry0m3y6JLplyEAAAAAAAAAAAAAAAAAAAAAAAAAMSXEsPnnwMgCnG22gS2Y1G4t6keFU6suDHNOlL2qbT/ZcTRk5dpDQIRVtd0o4nKUqFRrpJKLnTz6rE/+Ig0AAAAAAHV7qqUa2t2Sq9O/T+9GMpR/FI5Q6bdpUdPWbFx/9qkvlKWH/MC3oAAAAAAAAAAAAAAAAAAAAAAAMPmZAAAACOt/Vh9s0ScuHidCtRqL9X2u7b+lR/UrCW+3lW6utGvlLwtasumecI8a/pKhMDAAAAAAbvYm5+x6nZzbwo3du2/Jd9FN/Rs0h90KroyjKPWMk18U8gXgQPNp1zG9o06lFpxqU4Ti48k1OKkmvTmekAAAAAAAAAAAAAAAAAAAAAAAAAD5qVFSTdRqKSy23hJLxbI12036WWzuYaPjUK3nTmvs8P2qqzxP0WfigOr2+1Gjp2mXX2+pCmp21eEVOSXeTlRklCK/Obz0Kem92x2wuNtbqVfUXjwp0k24UafhCP8ANvxZogAAAAAAAAJw3S74bbR7J2201V0vsy/IVOCVTvKTf+VhJvij4eGGvIk7ZzeNpu1c3DSbuM6nhTmpUqkuWcwjJJy+WSoJ+lCvK2kpUJOEoNSjKLcZRknlNNc0wLvggbZHtESto06W01B1eFcMrqlJd414SlSxhvzaa+BMmmbVWWswjPT7ujVU8cOKseLn4OGeJP0ayBtQAAAAAGG/Jf7GQAAAAAADidsd7mn7HydOtUdxXj1oUMSlF+U5+7H4Zz6EObQb+9T1ZtadKFjTzyVKKnUx+tUknz+CQFmT4q140FmtJQS6uTUUvmymlxtVe3U3Ove3Epy6ydeplry69PQ19e6nc47+cp46ccnLHwyBbfWt5ml6Cv8AGX1JvHuUpd/N+nDDOPngj7aHtH0aacdnrSdSXNKpcNU4J+fdpty+sSBAB0O0e32obV8tXu51IZz3UcU6Pp+TjhP4vLOeAAAAAAAAAAAAAAABnJgAbfS9rb7RZJ6deV6WPCNWXDjycc4a+R2+idoHU9NXDfqjerPvVId3Ux5cUcL6pkYgCdrftLQePtOmyXm4XKl9E6a/mb2y7Q2l3GPtELmg314qUZxXrmMm/wACtgAudoe1NntJCM9IuadZSzhRliax1zTeJLHqvE2pSK1u52M4ztJypTg8xnCThOL81Jc0Thu237Ku4W21zxJ4jC96KT8FWXh+39UubAm0BPPQACNd+O21XZWyhS0yo6Ve7lKPHHlOnRglxyi/CTcorPq8cySisO/TaZa9qsqdDnTso9zn9KrxN1X8n7P3AI7cuJ5lzb8TAAAAAAAAAAAAAAAAAAAAAAAAAAAAAAAAAAFr9z+vPX9Gt5Vuc6KdCT657n2Yv4uPAdoQp2atR4qV5QlL3Z0asY/txlGTX7kPwJrA1G12uLZqwuLh83RoylFedTpBfOTiU2rVpXEnKq3KUm5Sk+bcm8tssX2h9cdhptOhT63dZcX/AM6OJtfvd2VxAAAAAAAAAAAAAAAAAAAAAAAAAAAAAAAAAAACTOz9qf2HWO7k+Vzb1YJecoYqL8IS+pZcpnsnrz2YvqFzBcXcVFJx8ZQfKcV6uLkvmXHtLqN7ThUt3xQqQjOEl0lCUU0/o0BB3aR1ajXla0KU1KtS72dSMXl04zUFFS8m8N48l6ohI6PeNaKy1e8jGr3/APiakuPOec3xOLfnHi4X6xZzgAAAAAAAAAAAAAAAAAAAAAAAAAAAAAAAAAAACzG4HV3qOkd3Ntu1r1Kazz9iWKkcenttfIrOWQ7O9ejPSqkbf/NhczdZePtRjwS+GI4+MWBAe1MeC/ukvC6uFz9K0jVgAAAAAAAAAAAAAAAAAAAAAAAAAAAAAAAAAAAAOp2K20vNk1VWjVlSVVwc806dTLjxY96Lx1YAH//Z"/>
          <p:cNvSpPr>
            <a:spLocks noChangeAspect="1" noChangeArrowheads="1"/>
          </p:cNvSpPr>
          <p:nvPr/>
        </p:nvSpPr>
        <p:spPr bwMode="auto">
          <a:xfrm>
            <a:off x="63500" y="-977900"/>
            <a:ext cx="2257425" cy="2019300"/>
          </a:xfrm>
          <a:prstGeom prst="rect">
            <a:avLst/>
          </a:prstGeom>
          <a:noFill/>
        </p:spPr>
        <p:txBody>
          <a:bodyPr vert="horz" wrap="square" lIns="91440" tIns="45720" rIns="91440" bIns="45720" numCol="1" anchor="t" anchorCtr="0" compatLnSpc="1">
            <a:prstTxWarp prst="textNoShape">
              <a:avLst/>
            </a:prstTxWarp>
          </a:bodyPr>
          <a:lstStyle/>
          <a:p>
            <a:endParaRPr lang="es-CL"/>
          </a:p>
        </p:txBody>
      </p:sp>
      <p:graphicFrame>
        <p:nvGraphicFramePr>
          <p:cNvPr id="8" name="7 Diagrama"/>
          <p:cNvGraphicFramePr/>
          <p:nvPr>
            <p:extLst>
              <p:ext uri="{D42A27DB-BD31-4B8C-83A1-F6EECF244321}">
                <p14:modId xmlns:p14="http://schemas.microsoft.com/office/powerpoint/2010/main" val="3866124767"/>
              </p:ext>
            </p:extLst>
          </p:nvPr>
        </p:nvGraphicFramePr>
        <p:xfrm>
          <a:off x="683514" y="1268730"/>
          <a:ext cx="7776972" cy="3456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6 Rectángulo"/>
          <p:cNvSpPr>
            <a:spLocks noChangeArrowheads="1"/>
          </p:cNvSpPr>
          <p:nvPr/>
        </p:nvSpPr>
        <p:spPr bwMode="auto">
          <a:xfrm>
            <a:off x="817563" y="4941189"/>
            <a:ext cx="749935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algn="just" eaLnBrk="1" hangingPunct="1">
              <a:spcBef>
                <a:spcPct val="0"/>
              </a:spcBef>
              <a:buFontTx/>
              <a:buNone/>
            </a:pPr>
            <a:r>
              <a:rPr lang="es-ES" altLang="es-ES" sz="1400" b="1" u="sng" dirty="0" smtClean="0">
                <a:solidFill>
                  <a:schemeClr val="tx2"/>
                </a:solidFill>
                <a:latin typeface="Arial" pitchFamily="34" charset="0"/>
              </a:rPr>
              <a:t>El </a:t>
            </a:r>
            <a:r>
              <a:rPr lang="es-ES" altLang="es-ES" sz="1400" b="1" u="sng" dirty="0">
                <a:solidFill>
                  <a:schemeClr val="tx2"/>
                </a:solidFill>
                <a:latin typeface="Arial" pitchFamily="34" charset="0"/>
              </a:rPr>
              <a:t>Departamento de Reinserción Social en el Sistema Cerrado</a:t>
            </a:r>
            <a:r>
              <a:rPr lang="es-ES" altLang="es-ES" sz="1400" b="1" dirty="0">
                <a:solidFill>
                  <a:schemeClr val="tx2"/>
                </a:solidFill>
                <a:latin typeface="Arial" pitchFamily="34" charset="0"/>
              </a:rPr>
              <a:t> </a:t>
            </a:r>
            <a:r>
              <a:rPr lang="es-ES" altLang="es-ES" sz="1400" dirty="0">
                <a:solidFill>
                  <a:srgbClr val="C00000"/>
                </a:solidFill>
                <a:latin typeface="Arial" pitchFamily="34" charset="0"/>
              </a:rPr>
              <a:t>tiene por objeto desarrollar, gestionar y supervisar las actividades conducentes a la reinserción social de las personas atendidas en el sistema cerrado de los establecimientos penitenciarios con administración directa, así como, la supervisión técnica de los servicios de reinserción que se prestan en los establecimientos concesionados. Asimismo, diseñará orientaciones técnicas y normativas para la observación y diagnóstico para la población </a:t>
            </a:r>
            <a:r>
              <a:rPr lang="es-ES" altLang="es-ES" sz="1400" dirty="0" smtClean="0">
                <a:solidFill>
                  <a:srgbClr val="C00000"/>
                </a:solidFill>
                <a:latin typeface="Arial" pitchFamily="34" charset="0"/>
              </a:rPr>
              <a:t>penal. </a:t>
            </a:r>
          </a:p>
          <a:p>
            <a:pPr algn="just" eaLnBrk="1" hangingPunct="1">
              <a:spcBef>
                <a:spcPct val="0"/>
              </a:spcBef>
              <a:buFontTx/>
              <a:buNone/>
            </a:pPr>
            <a:r>
              <a:rPr lang="es-ES_tradnl" sz="1300" b="1" i="1" dirty="0" smtClean="0">
                <a:solidFill>
                  <a:srgbClr val="0070C0"/>
                </a:solidFill>
                <a:cs typeface="Verdana" pitchFamily="34" charset="0"/>
                <a:sym typeface="Verdana Bold" charset="0"/>
              </a:rPr>
              <a:t>Res</a:t>
            </a:r>
            <a:r>
              <a:rPr lang="es-ES_tradnl" sz="1300" b="1" i="1" dirty="0">
                <a:solidFill>
                  <a:srgbClr val="0070C0"/>
                </a:solidFill>
                <a:cs typeface="Verdana" pitchFamily="34" charset="0"/>
                <a:sym typeface="Verdana Bold" charset="0"/>
              </a:rPr>
              <a:t>. Ex. N°13.273 de fecha 27 de diciembre de 2012, que establece la Organización Interna del DRSSC </a:t>
            </a:r>
            <a:endParaRPr lang="es-ES" altLang="es-ES" sz="1300" i="1" dirty="0">
              <a:solidFill>
                <a:srgbClr val="005FA1"/>
              </a:solidFill>
              <a:latin typeface="Arial" pitchFamily="34" charset="0"/>
            </a:endParaRPr>
          </a:p>
        </p:txBody>
      </p:sp>
    </p:spTree>
    <p:extLst>
      <p:ext uri="{BB962C8B-B14F-4D97-AF65-F5344CB8AC3E}">
        <p14:creationId xmlns:p14="http://schemas.microsoft.com/office/powerpoint/2010/main" val="400631599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424" y="986027"/>
            <a:ext cx="7128891" cy="47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2" name="Title 1"/>
          <p:cNvSpPr>
            <a:spLocks noGrp="1"/>
          </p:cNvSpPr>
          <p:nvPr>
            <p:ph type="ctrTitle"/>
          </p:nvPr>
        </p:nvSpPr>
        <p:spPr bwMode="auto">
          <a:xfrm>
            <a:off x="1122424" y="986027"/>
            <a:ext cx="7135749" cy="1267969"/>
          </a:xfrm>
          <a:ln>
            <a:miter lim="800000"/>
            <a:headEnd/>
            <a:tailEnd/>
          </a:ln>
        </p:spPr>
        <p:txBody>
          <a:bodyPr vert="horz" wrap="square" lIns="91440" tIns="45720" rIns="91440" bIns="45720" numCol="1" anchor="t" anchorCtr="0" compatLnSpc="1">
            <a:prstTxWarp prst="textNoShape">
              <a:avLst/>
            </a:prstTxWarp>
            <a:normAutofit fontScale="90000"/>
          </a:bodyPr>
          <a:lstStyle/>
          <a:p>
            <a:pPr algn="ctr">
              <a:defRPr/>
            </a:pPr>
            <a:r>
              <a:rPr lang="es-ES" sz="4000" b="1" dirty="0" smtClean="0">
                <a:solidFill>
                  <a:srgbClr val="E10202"/>
                </a:solidFill>
              </a:rPr>
              <a:t>El trabajo de las Personas Privadas de Libertad</a:t>
            </a:r>
            <a:r>
              <a:rPr lang="es-ES" sz="4000" dirty="0" smtClean="0"/>
              <a:t/>
            </a:r>
            <a:br>
              <a:rPr lang="es-ES" sz="4000" dirty="0" smtClean="0"/>
            </a:br>
            <a:r>
              <a:rPr lang="es-ES" sz="4000" dirty="0" smtClean="0"/>
              <a:t/>
            </a:r>
            <a:br>
              <a:rPr lang="es-ES" sz="4000" dirty="0" smtClean="0"/>
            </a:br>
            <a:r>
              <a:rPr lang="es-ES" sz="4000" dirty="0"/>
              <a:t>	</a:t>
            </a:r>
            <a:r>
              <a:rPr lang="es-ES" sz="4000" dirty="0" smtClean="0"/>
              <a:t>				</a:t>
            </a:r>
            <a:endParaRPr lang="es-ES_tradnl" sz="3100" b="1" dirty="0" smtClean="0">
              <a:solidFill>
                <a:srgbClr val="FFFFFF"/>
              </a:solidFill>
              <a:effectLst>
                <a:outerShdw blurRad="38100" dist="38100" dir="2700000" algn="tl">
                  <a:srgbClr val="000000">
                    <a:alpha val="43137"/>
                  </a:srgbClr>
                </a:outerShdw>
              </a:effectLst>
              <a:latin typeface="+mn-lt"/>
              <a:sym typeface="Verdana Bold" charset="0"/>
            </a:endParaRPr>
          </a:p>
        </p:txBody>
      </p:sp>
    </p:spTree>
    <p:extLst>
      <p:ext uri="{BB962C8B-B14F-4D97-AF65-F5344CB8AC3E}">
        <p14:creationId xmlns:p14="http://schemas.microsoft.com/office/powerpoint/2010/main" val="39016149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9"/>
          <p:cNvSpPr>
            <a:spLocks noGrp="1"/>
          </p:cNvSpPr>
          <p:nvPr>
            <p:ph type="sldNum" sz="quarter" idx="11"/>
          </p:nvPr>
        </p:nvSpPr>
        <p:spPr bwMode="auto">
          <a:noFill/>
          <a:ln>
            <a:miter lim="800000"/>
            <a:headEnd/>
            <a:tailEnd/>
          </a:ln>
        </p:spPr>
        <p:txBody>
          <a:bodyPr/>
          <a:lstStyle/>
          <a:p>
            <a:fld id="{DABFD817-B8B0-43E3-BA19-7B8C56584854}" type="slidenum">
              <a:rPr lang="en-US" smtClean="0">
                <a:ea typeface="ヒラギノ角ゴ Pro W3"/>
                <a:cs typeface="ヒラギノ角ゴ Pro W3"/>
              </a:rPr>
              <a:pPr/>
              <a:t>9</a:t>
            </a:fld>
            <a:endParaRPr lang="en-US" smtClean="0">
              <a:ea typeface="ヒラギノ角ゴ Pro W3"/>
              <a:cs typeface="ヒラギノ角ゴ Pro W3"/>
            </a:endParaRPr>
          </a:p>
        </p:txBody>
      </p:sp>
      <p:sp>
        <p:nvSpPr>
          <p:cNvPr id="44035" name="Footer Placeholder 10"/>
          <p:cNvSpPr>
            <a:spLocks noGrp="1"/>
          </p:cNvSpPr>
          <p:nvPr>
            <p:ph type="ftr" sz="quarter" idx="10"/>
          </p:nvPr>
        </p:nvSpPr>
        <p:spPr bwMode="auto">
          <a:noFill/>
          <a:ln>
            <a:miter lim="800000"/>
            <a:headEnd/>
            <a:tailEnd/>
          </a:ln>
        </p:spPr>
        <p:txBody>
          <a:bodyPr/>
          <a:lstStyle/>
          <a:p>
            <a:r>
              <a:rPr lang="en-US" smtClean="0">
                <a:latin typeface="Verdana" pitchFamily="34" charset="0"/>
                <a:ea typeface="ヒラギノ角ゴ Pro W3"/>
                <a:cs typeface="ヒラギノ角ゴ Pro W3"/>
              </a:rPr>
              <a:t>Gobierno de Chile |Ministerio de Justicia</a:t>
            </a:r>
          </a:p>
        </p:txBody>
      </p:sp>
      <p:sp>
        <p:nvSpPr>
          <p:cNvPr id="44036" name="AutoShape 4" descr="data:image/jpeg;base64,/9j/4AAQSkZJRgABAQAAAQABAAD/2wCEAAkGBhEGDxQUBw8TDhIQERIUExAQEBUPEA8QExAWFxYRFBIjGyceGhkkJRQVIS8hLygpLS4wFSAyNTAqNSYrLDUBCQoKBQUFDQUFDSkYEhgpKSkpKSkpKSkpKSkpKSkpKSkpKSkpKSkpKSkpKSkpKSkpKSkpKSkpKSkpKSkpKSkpKf/AABEIANQA7QMBIgACEQEDEQH/xAAcAAEAAgMBAQEAAAAAAAAAAAAABwgBBQYEAgP/xAA/EAACAQMBBQUFAwoGAwAAAAAAAQIDBBEFBgcSITEIE0FRYSIycYGRFIKhI0JSYnKSorGywiQzo+Hw8RVUc//EABQBAQAAAAAAAAAAAAAAAAAAAAD/xAAUEQEAAAAAAAAAAAAAAAAAAAAA/9oADAMBAAIRAxEAPwCcQAAAAAAAAAAANVtLtPbbJW7r6vUVOC5JdZ1JvpCEfGX/AG8IDY3FxC0hKdxJU4QTlKcmoxjFLLbfgiMdc7Qmnac5R06nWvJReFKKjSozx4qbfFj7pEW8DejdbdTcZydC1T9i2i+Tx0lUf58vwXgjiwJS1ztC6jqGVpdOlZxa5NLvqq+/L2f4Tjqm8PVarblqd3l+VxOK+ieEc8ANrdbVX1683V7c1H+vcVJf3Gz07efq2lQ4LXUKyisYU3GthLok5JtL0OXAE8bud/DvaiobXuMHJpU7qMeGLk3jhqxXJdfeWEvHzJqTz0KOkh7Bb5bzZJwp3zd3aQjw9y+FVKcc8nTqYzyz7reMcuXIC0ANfoOu0NpbaFxpk+OlVWU+jTXJxkvCSeU0bAAAAAAAADIAGMmQAAAAAAAAAAAAADE5KCbm0kllt8kkvFsqXvO2wnthqNWfecdClOVO3in7CpRljjivOWOJvrzXkixm8/Vf/D6Pdzyk3QlTjxLOZVfyaSXn7TKigAAAAAAAAAABN3Z02rjRdaxuJYlUk69HPSTUEqkPjiMZY9JE6lJdOv6mlVoVbKbp1KU1OEk8NSi8ouPszrcdpLKhcUlhV6UZ8P6Mmvaj8mmvkBswAAAAAAAAAAAAAAAAAAAAAAAQ72jdoVbWtC0p+9Xqd7P0p0spL5yl/AV+Ji7SdDhvLWX6VvOP7tVv+8h0AAAAAAAAAAABbDc609Cs+7al7FTOPCXf1Mr5MqeWi3E1e80Oil+bUuF/rSl/cBIIAAAAAAAAAAAAAAAAAAAAAAAIV7S1txUbKp+jUrw/ejBr+hkDFlu0HaQr6OpVE+Klc0nBrwclKLz6Yb+eCtIAAAAAAAAAAAC025HSHpWi0XPObiVSu0/BTliOPRxhF/Mq0lkuls9GnC0oRs5QlCFGnCLpSU6eIQUfZkuTXIDYAAAAAAAAAAAAAAAAAAAAAAAAgztI681K2tKU2lwyr1YJ8pZlw08/DhqEHks9ozTJW+o0az9ytbKKflOlOXEvpOD+ZEwAAAAAAAAAAACf+zbqrr2t1Qm8qjVp1Ip+CqxaaXpmnn5kAFiOzno6tbCvXksSuK/Cn506McL+Kc/oBLYAAAAAAAAAAAAAAAAAAAAAAAOB317MPaPSZuhHiq2j7+GFmTjFNVIr7rbx5wRVovGV73k7krmhdVK+zNKNW3quVR0lOFOVu8NzWJNJw6tY6ZxjlkCIAAAAAAAAAD97KznqNWFK1jxVKs404RylxTnJRis/FoD06BoVbaW5p2+mw46lWWEvCK6ucn4RSy2/QuBs1oFPZezo21n7lGCjno5ybzKb9ZNyfzOQ3U7rFsHCVW/nGrd1oqMnD3KNPOe7g+ry0m3y6JLplyEAAAAAAAAAAAAAAAAAAAAAAAAAMSXEsPnnwMgCnG22gS2Y1G4t6keFU6suDHNOlL2qbT/ZcTRk5dpDQIRVtd0o4nKUqFRrpJKLnTz6rE/+Ig0AAAAAAHV7qqUa2t2Sq9O/T+9GMpR/FI5Q6bdpUdPWbFx/9qkvlKWH/MC3oAAAAAAAAAAAAAAAAAAAAAAAMPmZAAAACOt/Vh9s0ScuHidCtRqL9X2u7b+lR/UrCW+3lW6utGvlLwtasumecI8a/pKhMDAAAAAAbvYm5+x6nZzbwo3du2/Jd9FN/Rs0h90KroyjKPWMk18U8gXgQPNp1zG9o06lFpxqU4Ti48k1OKkmvTmekAAAAAAAAAAAAAAAAAAAAAAAAAD5qVFSTdRqKSy23hJLxbI12036WWzuYaPjUK3nTmvs8P2qqzxP0WfigOr2+1Gjp2mXX2+pCmp21eEVOSXeTlRklCK/Obz0Kem92x2wuNtbqVfUXjwp0k24UafhCP8ANvxZogAAAAAAAAJw3S74bbR7J2201V0vsy/IVOCVTvKTf+VhJvij4eGGvIk7ZzeNpu1c3DSbuM6nhTmpUqkuWcwjJJy+WSoJ+lCvK2kpUJOEoNSjKLcZRknlNNc0wLvggbZHtESto06W01B1eFcMrqlJd414SlSxhvzaa+BMmmbVWWswjPT7ujVU8cOKseLn4OGeJP0ayBtQAAAAAGG/Jf7GQAAAAAADidsd7mn7HydOtUdxXj1oUMSlF+U5+7H4Zz6EObQb+9T1ZtadKFjTzyVKKnUx+tUknz+CQFmT4q140FmtJQS6uTUUvmymlxtVe3U3Ove3Epy6ydeplry69PQ19e6nc47+cp46ccnLHwyBbfWt5ml6Cv8AGX1JvHuUpd/N+nDDOPngj7aHtH0aacdnrSdSXNKpcNU4J+fdpty+sSBAB0O0e32obV8tXu51IZz3UcU6Pp+TjhP4vLOeAAAAAAAAAAAAAAABnJgAbfS9rb7RZJ6deV6WPCNWXDjycc4a+R2+idoHU9NXDfqjerPvVId3Ux5cUcL6pkYgCdrftLQePtOmyXm4XKl9E6a/mb2y7Q2l3GPtELmg314qUZxXrmMm/wACtgAudoe1NntJCM9IuadZSzhRliax1zTeJLHqvE2pSK1u52M4ztJypTg8xnCThOL81Jc0Thu237Ku4W21zxJ4jC96KT8FWXh+39UubAm0BPPQACNd+O21XZWyhS0yo6Ve7lKPHHlOnRglxyi/CTcorPq8cySisO/TaZa9qsqdDnTso9zn9KrxN1X8n7P3AI7cuJ5lzb8TAAAAAAAAAAAAAAAAAAAAAAAAAAAAAAAAAAFr9z+vPX9Gt5Vuc6KdCT657n2Yv4uPAdoQp2atR4qV5QlL3Z0asY/txlGTX7kPwJrA1G12uLZqwuLh83RoylFedTpBfOTiU2rVpXEnKq3KUm5Sk+bcm8tssX2h9cdhptOhT63dZcX/AM6OJtfvd2VxAAAAAAAAAAAAAAAAAAAAAAAAAAAAAAAAAAACTOz9qf2HWO7k+Vzb1YJecoYqL8IS+pZcpnsnrz2YvqFzBcXcVFJx8ZQfKcV6uLkvmXHtLqN7ThUt3xQqQjOEl0lCUU0/o0BB3aR1ajXla0KU1KtS72dSMXl04zUFFS8m8N48l6ohI6PeNaKy1e8jGr3/APiakuPOec3xOLfnHi4X6xZzgAAAAAAAAAAAAAAAAAAAAAAAAAAAAAAAAAAACzG4HV3qOkd3Ntu1r1Kazz9iWKkcenttfIrOWQ7O9ejPSqkbf/NhczdZePtRjwS+GI4+MWBAe1MeC/ukvC6uFz9K0jVgAAAAAAAAAAAAAAAAAAAAAAAAAAAAAAAAAAAAOp2K20vNk1VWjVlSVVwc806dTLjxY96Lx1YAH//Z"/>
          <p:cNvSpPr>
            <a:spLocks noChangeAspect="1" noChangeArrowheads="1"/>
          </p:cNvSpPr>
          <p:nvPr/>
        </p:nvSpPr>
        <p:spPr bwMode="auto">
          <a:xfrm>
            <a:off x="63500" y="-977900"/>
            <a:ext cx="2257425" cy="2019300"/>
          </a:xfrm>
          <a:prstGeom prst="rect">
            <a:avLst/>
          </a:prstGeom>
          <a:noFill/>
          <a:ln w="9525">
            <a:noFill/>
            <a:miter lim="800000"/>
            <a:headEnd/>
            <a:tailEnd/>
          </a:ln>
        </p:spPr>
        <p:txBody>
          <a:bodyPr/>
          <a:lstStyle/>
          <a:p>
            <a:endParaRPr lang="es-CL"/>
          </a:p>
        </p:txBody>
      </p:sp>
      <p:sp>
        <p:nvSpPr>
          <p:cNvPr id="44037" name="AutoShape 6" descr="data:image/jpeg;base64,/9j/4AAQSkZJRgABAQAAAQABAAD/2wCEAAkGBhEGDxQUBw8TDhIQERIUExAQEBUPEA8QExAWFxYRFBIjGyceGhkkJRQVIS8hLygpLS4wFSAyNTAqNSYrLDUBCQoKBQUFDQUFDSkYEhgpKSkpKSkpKSkpKSkpKSkpKSkpKSkpKSkpKSkpKSkpKSkpKSkpKSkpKSkpKSkpKSkpKf/AABEIANQA7QMBIgACEQEDEQH/xAAcAAEAAgMBAQEAAAAAAAAAAAAABwgBBQYEAgP/xAA/EAACAQMBBQUFAwoGAwAAAAAAAQIDBBEFBgcSITEIE0FRYSIycYGRFIKhI0JSYnKSorGywiQzo+Hw8RVUc//EABQBAQAAAAAAAAAAAAAAAAAAAAD/xAAUEQEAAAAAAAAAAAAAAAAAAAAA/9oADAMBAAIRAxEAPwCcQAAAAAAAAAAANVtLtPbbJW7r6vUVOC5JdZ1JvpCEfGX/AG8IDY3FxC0hKdxJU4QTlKcmoxjFLLbfgiMdc7Qmnac5R06nWvJReFKKjSozx4qbfFj7pEW8DejdbdTcZydC1T9i2i+Tx0lUf58vwXgjiwJS1ztC6jqGVpdOlZxa5NLvqq+/L2f4Tjqm8PVarblqd3l+VxOK+ieEc8ANrdbVX1683V7c1H+vcVJf3Gz07efq2lQ4LXUKyisYU3GthLok5JtL0OXAE8bud/DvaiobXuMHJpU7qMeGLk3jhqxXJdfeWEvHzJqTz0KOkh7Bb5bzZJwp3zd3aQjw9y+FVKcc8nTqYzyz7reMcuXIC0ANfoOu0NpbaFxpk+OlVWU+jTXJxkvCSeU0bAAAAAAAADIAGMmQAAAAAAAAAAAAADE5KCbm0kllt8kkvFsqXvO2wnthqNWfecdClOVO3in7CpRljjivOWOJvrzXkixm8/Vf/D6Pdzyk3QlTjxLOZVfyaSXn7TKigAAAAAAAAAABN3Z02rjRdaxuJYlUk69HPSTUEqkPjiMZY9JE6lJdOv6mlVoVbKbp1KU1OEk8NSi8ouPszrcdpLKhcUlhV6UZ8P6Mmvaj8mmvkBswAAAAAAAAAAAAAAAAAAAAAAAQ72jdoVbWtC0p+9Xqd7P0p0spL5yl/AV+Ji7SdDhvLWX6VvOP7tVv+8h0AAAAAAAAAAABbDc609Cs+7al7FTOPCXf1Mr5MqeWi3E1e80Oil+bUuF/rSl/cBIIAAAAAAAAAAAAAAAAAAAAAAAIV7S1txUbKp+jUrw/ejBr+hkDFlu0HaQr6OpVE+Klc0nBrwclKLz6Yb+eCtIAAAAAAAAAAAC025HSHpWi0XPObiVSu0/BTliOPRxhF/Mq0lkuls9GnC0oRs5QlCFGnCLpSU6eIQUfZkuTXIDYAAAAAAAAAAAAAAAAAAAAAAAAgztI681K2tKU2lwyr1YJ8pZlw08/DhqEHks9ozTJW+o0az9ytbKKflOlOXEvpOD+ZEwAAAAAAAAAAACf+zbqrr2t1Qm8qjVp1Ip+CqxaaXpmnn5kAFiOzno6tbCvXksSuK/Cn506McL+Kc/oBLYAAAAAAAAAAAAAAAAAAAAAAAOB317MPaPSZuhHiq2j7+GFmTjFNVIr7rbx5wRVovGV73k7krmhdVK+zNKNW3quVR0lOFOVu8NzWJNJw6tY6ZxjlkCIAAAAAAAAAD97KznqNWFK1jxVKs404RylxTnJRis/FoD06BoVbaW5p2+mw46lWWEvCK6ucn4RSy2/QuBs1oFPZezo21n7lGCjno5ybzKb9ZNyfzOQ3U7rFsHCVW/nGrd1oqMnD3KNPOe7g+ry0m3y6JLplyEAAAAAAAAAAAAAAAAAAAAAAAAAMSXEsPnnwMgCnG22gS2Y1G4t6keFU6suDHNOlL2qbT/ZcTRk5dpDQIRVtd0o4nKUqFRrpJKLnTz6rE/+Ig0AAAAAAHV7qqUa2t2Sq9O/T+9GMpR/FI5Q6bdpUdPWbFx/9qkvlKWH/MC3oAAAAAAAAAAAAAAAAAAAAAAAMPmZAAAACOt/Vh9s0ScuHidCtRqL9X2u7b+lR/UrCW+3lW6utGvlLwtasumecI8a/pKhMDAAAAAAbvYm5+x6nZzbwo3du2/Jd9FN/Rs0h90KroyjKPWMk18U8gXgQPNp1zG9o06lFpxqU4Ti48k1OKkmvTmekAAAAAAAAAAAAAAAAAAAAAAAAAD5qVFSTdRqKSy23hJLxbI12036WWzuYaPjUK3nTmvs8P2qqzxP0WfigOr2+1Gjp2mXX2+pCmp21eEVOSXeTlRklCK/Obz0Kem92x2wuNtbqVfUXjwp0k24UafhCP8ANvxZogAAAAAAAAJw3S74bbR7J2201V0vsy/IVOCVTvKTf+VhJvij4eGGvIk7ZzeNpu1c3DSbuM6nhTmpUqkuWcwjJJy+WSoJ+lCvK2kpUJOEoNSjKLcZRknlNNc0wLvggbZHtESto06W01B1eFcMrqlJd414SlSxhvzaa+BMmmbVWWswjPT7ujVU8cOKseLn4OGeJP0ayBtQAAAAAGG/Jf7GQAAAAAADidsd7mn7HydOtUdxXj1oUMSlF+U5+7H4Zz6EObQb+9T1ZtadKFjTzyVKKnUx+tUknz+CQFmT4q140FmtJQS6uTUUvmymlxtVe3U3Ove3Epy6ydeplry69PQ19e6nc47+cp46ccnLHwyBbfWt5ml6Cv8AGX1JvHuUpd/N+nDDOPngj7aHtH0aacdnrSdSXNKpcNU4J+fdpty+sSBAB0O0e32obV8tXu51IZz3UcU6Pp+TjhP4vLOeAAAAAAAAAAAAAAABnJgAbfS9rb7RZJ6deV6WPCNWXDjycc4a+R2+idoHU9NXDfqjerPvVId3Ux5cUcL6pkYgCdrftLQePtOmyXm4XKl9E6a/mb2y7Q2l3GPtELmg314qUZxXrmMm/wACtgAudoe1NntJCM9IuadZSzhRliax1zTeJLHqvE2pSK1u52M4ztJypTg8xnCThOL81Jc0Thu237Ku4W21zxJ4jC96KT8FWXh+39UubAm0BPPQACNd+O21XZWyhS0yo6Ve7lKPHHlOnRglxyi/CTcorPq8cySisO/TaZa9qsqdDnTso9zn9KrxN1X8n7P3AI7cuJ5lzb8TAAAAAAAAAAAAAAAAAAAAAAAAAAAAAAAAAAFr9z+vPX9Gt5Vuc6KdCT657n2Yv4uPAdoQp2atR4qV5QlL3Z0asY/txlGTX7kPwJrA1G12uLZqwuLh83RoylFedTpBfOTiU2rVpXEnKq3KUm5Sk+bcm8tssX2h9cdhptOhT63dZcX/AM6OJtfvd2VxAAAAAAAAAAAAAAAAAAAAAAAAAAAAAAAAAAACTOz9qf2HWO7k+Vzb1YJecoYqL8IS+pZcpnsnrz2YvqFzBcXcVFJx8ZQfKcV6uLkvmXHtLqN7ThUt3xQqQjOEl0lCUU0/o0BB3aR1ajXla0KU1KtS72dSMXl04zUFFS8m8N48l6ohI6PeNaKy1e8jGr3/APiakuPOec3xOLfnHi4X6xZzgAAAAAAAAAAAAAAAAAAAAAAAAAAAAAAAAAAACzG4HV3qOkd3Ntu1r1Kazz9iWKkcenttfIrOWQ7O9ejPSqkbf/NhczdZePtRjwS+GI4+MWBAe1MeC/ukvC6uFz9K0jVgAAAAAAAAAAAAAAAAAAAAAAAAAAAAAAAAAAAAOp2K20vNk1VWjVlSVVwc806dTLjxY96Lx1YAH//Z"/>
          <p:cNvSpPr>
            <a:spLocks noChangeAspect="1" noChangeArrowheads="1"/>
          </p:cNvSpPr>
          <p:nvPr/>
        </p:nvSpPr>
        <p:spPr bwMode="auto">
          <a:xfrm>
            <a:off x="63500" y="-977900"/>
            <a:ext cx="2257425" cy="2019300"/>
          </a:xfrm>
          <a:prstGeom prst="rect">
            <a:avLst/>
          </a:prstGeom>
          <a:noFill/>
          <a:ln w="9525">
            <a:noFill/>
            <a:miter lim="800000"/>
            <a:headEnd/>
            <a:tailEnd/>
          </a:ln>
        </p:spPr>
        <p:txBody>
          <a:bodyPr/>
          <a:lstStyle/>
          <a:p>
            <a:endParaRPr lang="es-CL"/>
          </a:p>
        </p:txBody>
      </p:sp>
      <p:sp>
        <p:nvSpPr>
          <p:cNvPr id="11" name="10 Título"/>
          <p:cNvSpPr>
            <a:spLocks noGrp="1"/>
          </p:cNvSpPr>
          <p:nvPr>
            <p:ph type="title"/>
          </p:nvPr>
        </p:nvSpPr>
        <p:spPr>
          <a:xfrm>
            <a:off x="638040" y="404664"/>
            <a:ext cx="7705353" cy="1143000"/>
          </a:xfrm>
        </p:spPr>
        <p:txBody>
          <a:bodyPr/>
          <a:lstStyle/>
          <a:p>
            <a:pPr algn="ctr">
              <a:defRPr/>
            </a:pPr>
            <a:r>
              <a:rPr lang="es-CL" sz="3200" dirty="0" smtClean="0">
                <a:latin typeface="+mj-lt"/>
              </a:rPr>
              <a:t>El trabajo de </a:t>
            </a:r>
            <a:r>
              <a:rPr lang="es-CL" sz="3200" dirty="0">
                <a:latin typeface="+mj-lt"/>
              </a:rPr>
              <a:t>las </a:t>
            </a:r>
            <a:r>
              <a:rPr lang="es-CL" sz="3200" dirty="0" smtClean="0">
                <a:latin typeface="+mj-lt"/>
              </a:rPr>
              <a:t>Personas</a:t>
            </a:r>
            <a:br>
              <a:rPr lang="es-CL" sz="3200" dirty="0" smtClean="0">
                <a:latin typeface="+mj-lt"/>
              </a:rPr>
            </a:br>
            <a:r>
              <a:rPr lang="es-CL" sz="3200" dirty="0" smtClean="0">
                <a:latin typeface="+mj-lt"/>
              </a:rPr>
              <a:t>Privadas </a:t>
            </a:r>
            <a:r>
              <a:rPr lang="es-CL" sz="3200" dirty="0">
                <a:latin typeface="+mj-lt"/>
              </a:rPr>
              <a:t>de </a:t>
            </a:r>
            <a:r>
              <a:rPr lang="es-CL" sz="3200" dirty="0" smtClean="0">
                <a:latin typeface="+mj-lt"/>
              </a:rPr>
              <a:t>Libertad</a:t>
            </a:r>
            <a:endParaRPr lang="es-CL" sz="3200" dirty="0">
              <a:effectLst>
                <a:outerShdw blurRad="38100" dist="38100" dir="2700000" algn="tl">
                  <a:srgbClr val="000000">
                    <a:alpha val="43137"/>
                  </a:srgbClr>
                </a:outerShdw>
              </a:effectLst>
              <a:latin typeface="+mj-lt"/>
            </a:endParaRPr>
          </a:p>
        </p:txBody>
      </p:sp>
      <p:sp>
        <p:nvSpPr>
          <p:cNvPr id="44039" name="7 CuadroTexto"/>
          <p:cNvSpPr txBox="1">
            <a:spLocks noChangeArrowheads="1"/>
          </p:cNvSpPr>
          <p:nvPr/>
        </p:nvSpPr>
        <p:spPr bwMode="auto">
          <a:xfrm>
            <a:off x="971550" y="2133600"/>
            <a:ext cx="184150" cy="368300"/>
          </a:xfrm>
          <a:prstGeom prst="rect">
            <a:avLst/>
          </a:prstGeom>
          <a:noFill/>
          <a:ln w="9525">
            <a:noFill/>
            <a:miter lim="800000"/>
            <a:headEnd/>
            <a:tailEnd/>
          </a:ln>
        </p:spPr>
        <p:txBody>
          <a:bodyPr wrap="none">
            <a:spAutoFit/>
          </a:bodyPr>
          <a:lstStyle/>
          <a:p>
            <a:endParaRPr lang="es-CL"/>
          </a:p>
        </p:txBody>
      </p:sp>
      <p:sp>
        <p:nvSpPr>
          <p:cNvPr id="10" name="Rectangle 7"/>
          <p:cNvSpPr>
            <a:spLocks noChangeArrowheads="1"/>
          </p:cNvSpPr>
          <p:nvPr/>
        </p:nvSpPr>
        <p:spPr bwMode="auto">
          <a:xfrm>
            <a:off x="755577" y="1844824"/>
            <a:ext cx="7704856" cy="3477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800100" lvl="1" indent="-342900" algn="just">
              <a:buSzPct val="90000"/>
              <a:buFont typeface="Wingdings" pitchFamily="2" charset="2"/>
              <a:buChar char="q"/>
              <a:defRPr/>
            </a:pPr>
            <a:r>
              <a:rPr lang="es-ES" sz="2200" dirty="0" smtClean="0">
                <a:solidFill>
                  <a:schemeClr val="tx2"/>
                </a:solidFill>
                <a:latin typeface="Calibri" pitchFamily="34" charset="0"/>
                <a:ea typeface="ヒラギノ角ゴ Pro W3" charset="-128"/>
                <a:cs typeface="Verdana"/>
              </a:rPr>
              <a:t>Para Gendarmería de Chile la capacitación </a:t>
            </a:r>
            <a:r>
              <a:rPr lang="es-ES" sz="2200" dirty="0">
                <a:solidFill>
                  <a:schemeClr val="tx2"/>
                </a:solidFill>
                <a:latin typeface="Calibri" pitchFamily="34" charset="0"/>
                <a:ea typeface="ヒラギノ角ゴ Pro W3" charset="-128"/>
                <a:cs typeface="Verdana"/>
              </a:rPr>
              <a:t>y el trabajo son herramientas fundamentales </a:t>
            </a:r>
            <a:r>
              <a:rPr lang="es-ES" sz="2200" dirty="0" smtClean="0">
                <a:solidFill>
                  <a:schemeClr val="tx2"/>
                </a:solidFill>
                <a:latin typeface="Calibri" pitchFamily="34" charset="0"/>
                <a:ea typeface="ヒラギノ角ゴ Pro W3" charset="-128"/>
                <a:cs typeface="Verdana"/>
              </a:rPr>
              <a:t>en el proceso de intervención </a:t>
            </a:r>
            <a:r>
              <a:rPr lang="es-ES" sz="2200" dirty="0">
                <a:solidFill>
                  <a:schemeClr val="tx2"/>
                </a:solidFill>
                <a:latin typeface="Calibri" pitchFamily="34" charset="0"/>
                <a:ea typeface="ヒラギノ角ゴ Pro W3" charset="-128"/>
                <a:cs typeface="Verdana"/>
              </a:rPr>
              <a:t>penitenciaria, con el </a:t>
            </a:r>
            <a:r>
              <a:rPr lang="es-ES" sz="2200" dirty="0" smtClean="0">
                <a:solidFill>
                  <a:schemeClr val="tx2"/>
                </a:solidFill>
                <a:latin typeface="Calibri" pitchFamily="34" charset="0"/>
                <a:ea typeface="ヒラギノ角ゴ Pro W3" charset="-128"/>
                <a:cs typeface="Verdana"/>
              </a:rPr>
              <a:t>objeto </a:t>
            </a:r>
            <a:r>
              <a:rPr lang="es-ES" sz="2200" dirty="0">
                <a:solidFill>
                  <a:schemeClr val="tx2"/>
                </a:solidFill>
                <a:latin typeface="Calibri" pitchFamily="34" charset="0"/>
                <a:ea typeface="ヒラギノ角ゴ Pro W3" charset="-128"/>
                <a:cs typeface="Verdana"/>
              </a:rPr>
              <a:t>de incrementar las habilidades </a:t>
            </a:r>
            <a:r>
              <a:rPr lang="es-ES" sz="2200" dirty="0" smtClean="0">
                <a:solidFill>
                  <a:schemeClr val="tx2"/>
                </a:solidFill>
                <a:latin typeface="Calibri" pitchFamily="34" charset="0"/>
                <a:ea typeface="ヒラギノ角ゴ Pro W3" charset="-128"/>
                <a:cs typeface="Verdana"/>
              </a:rPr>
              <a:t>sociales y </a:t>
            </a:r>
            <a:r>
              <a:rPr lang="es-ES" sz="2200" dirty="0">
                <a:solidFill>
                  <a:schemeClr val="tx2"/>
                </a:solidFill>
                <a:latin typeface="Calibri" pitchFamily="34" charset="0"/>
                <a:ea typeface="ヒラギノ角ゴ Pro W3" charset="-128"/>
                <a:cs typeface="Verdana"/>
              </a:rPr>
              <a:t>competencias de la población </a:t>
            </a:r>
            <a:r>
              <a:rPr lang="es-ES" sz="2200" dirty="0" smtClean="0">
                <a:solidFill>
                  <a:schemeClr val="tx2"/>
                </a:solidFill>
                <a:latin typeface="Calibri" pitchFamily="34" charset="0"/>
                <a:ea typeface="ヒラギノ角ゴ Pro W3" charset="-128"/>
                <a:cs typeface="Verdana"/>
              </a:rPr>
              <a:t>penal.</a:t>
            </a:r>
          </a:p>
          <a:p>
            <a:pPr marL="800100" lvl="1" indent="-342900" algn="just">
              <a:buSzPct val="90000"/>
              <a:buFont typeface="Wingdings" pitchFamily="2" charset="2"/>
              <a:buChar char="q"/>
              <a:defRPr/>
            </a:pPr>
            <a:r>
              <a:rPr lang="es-ES" sz="2200" dirty="0" smtClean="0">
                <a:latin typeface="Calibri" pitchFamily="34" charset="0"/>
                <a:ea typeface="ヒラギノ角ゴ Pro W3" charset="-128"/>
                <a:cs typeface="Verdana"/>
              </a:rPr>
              <a:t>Permiten </a:t>
            </a:r>
            <a:r>
              <a:rPr lang="es-ES" sz="2200" dirty="0">
                <a:latin typeface="Calibri" pitchFamily="34" charset="0"/>
                <a:ea typeface="ヒラギノ角ゴ Pro W3" charset="-128"/>
                <a:cs typeface="Verdana"/>
              </a:rPr>
              <a:t>disminuir el deterioro físico y psicológico que la prisión produce en los </a:t>
            </a:r>
            <a:r>
              <a:rPr lang="es-ES" sz="2200" dirty="0" smtClean="0">
                <a:latin typeface="Calibri" pitchFamily="34" charset="0"/>
                <a:ea typeface="ヒラギノ角ゴ Pro W3" charset="-128"/>
                <a:cs typeface="Verdana"/>
              </a:rPr>
              <a:t>reclusos.</a:t>
            </a:r>
          </a:p>
          <a:p>
            <a:pPr marL="800100" lvl="1" indent="-342900" algn="just">
              <a:buSzPct val="90000"/>
              <a:buFont typeface="Wingdings" pitchFamily="2" charset="2"/>
              <a:buChar char="q"/>
              <a:defRPr/>
            </a:pPr>
            <a:r>
              <a:rPr lang="es-ES" sz="2200" dirty="0" smtClean="0">
                <a:solidFill>
                  <a:schemeClr val="tx2"/>
                </a:solidFill>
                <a:latin typeface="Calibri" pitchFamily="34" charset="0"/>
                <a:ea typeface="ヒラギノ角ゴ Pro W3" charset="-128"/>
                <a:cs typeface="Verdana"/>
              </a:rPr>
              <a:t>Permiten la ocupación y el aprendizaje de las personas privadas de libertad.</a:t>
            </a:r>
            <a:endParaRPr lang="es-ES" sz="2200" dirty="0">
              <a:solidFill>
                <a:schemeClr val="tx2"/>
              </a:solidFill>
              <a:latin typeface="Calibri" pitchFamily="34" charset="0"/>
              <a:ea typeface="ヒラギノ角ゴ Pro W3" charset="-128"/>
              <a:cs typeface="Verdana"/>
            </a:endParaRPr>
          </a:p>
          <a:p>
            <a:pPr marL="800100" lvl="1" indent="-342900" algn="just">
              <a:buSzPct val="90000"/>
              <a:buFont typeface="Wingdings" pitchFamily="2" charset="2"/>
              <a:buChar char="q"/>
              <a:defRPr/>
            </a:pPr>
            <a:r>
              <a:rPr lang="es-ES" sz="2200" dirty="0" smtClean="0">
                <a:latin typeface="Calibri" pitchFamily="34" charset="0"/>
                <a:ea typeface="ヒラギノ角ゴ Pro W3" charset="-128"/>
                <a:cs typeface="Verdana"/>
              </a:rPr>
              <a:t>Permiten </a:t>
            </a:r>
            <a:r>
              <a:rPr lang="es-ES" sz="2200" dirty="0">
                <a:latin typeface="Calibri" pitchFamily="34" charset="0"/>
                <a:ea typeface="ヒラギノ角ゴ Pro W3" charset="-128"/>
                <a:cs typeface="Verdana"/>
              </a:rPr>
              <a:t>que personas se sientan valoradas en su rol </a:t>
            </a:r>
            <a:r>
              <a:rPr lang="es-ES" sz="2200" dirty="0" smtClean="0">
                <a:latin typeface="Calibri" pitchFamily="34" charset="0"/>
                <a:ea typeface="ヒラギノ角ゴ Pro W3" charset="-128"/>
                <a:cs typeface="Verdana"/>
              </a:rPr>
              <a:t>personal, social y productivo.</a:t>
            </a:r>
            <a:endParaRPr lang="es-ES" sz="2200" dirty="0">
              <a:latin typeface="Calibri" pitchFamily="34" charset="0"/>
              <a:ea typeface="ヒラギノ角ゴ Pro W3" charset="-128"/>
              <a:cs typeface="Verdana"/>
            </a:endParaRPr>
          </a:p>
        </p:txBody>
      </p:sp>
    </p:spTree>
    <p:extLst>
      <p:ext uri="{BB962C8B-B14F-4D97-AF65-F5344CB8AC3E}">
        <p14:creationId xmlns:p14="http://schemas.microsoft.com/office/powerpoint/2010/main" val="137752591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8982</TotalTime>
  <Words>1866</Words>
  <Application>Microsoft Office PowerPoint</Application>
  <PresentationFormat>Presentación en pantalla (4:3)</PresentationFormat>
  <Paragraphs>374</Paragraphs>
  <Slides>25</Slides>
  <Notes>11</Notes>
  <HiddenSlides>0</HiddenSlides>
  <MMClips>0</MMClips>
  <ScaleCrop>false</ScaleCrop>
  <HeadingPairs>
    <vt:vector size="6" baseType="variant">
      <vt:variant>
        <vt:lpstr>Tema</vt:lpstr>
      </vt:variant>
      <vt:variant>
        <vt:i4>5</vt:i4>
      </vt:variant>
      <vt:variant>
        <vt:lpstr>Servidores OLE incrustados</vt:lpstr>
      </vt:variant>
      <vt:variant>
        <vt:i4>1</vt:i4>
      </vt:variant>
      <vt:variant>
        <vt:lpstr>Títulos de diapositiva</vt:lpstr>
      </vt:variant>
      <vt:variant>
        <vt:i4>25</vt:i4>
      </vt:variant>
    </vt:vector>
  </HeadingPairs>
  <TitlesOfParts>
    <vt:vector size="31" baseType="lpstr">
      <vt:lpstr>Office Theme</vt:lpstr>
      <vt:lpstr>1_Office Theme</vt:lpstr>
      <vt:lpstr>2_Office Theme</vt:lpstr>
      <vt:lpstr>3_Office Theme</vt:lpstr>
      <vt:lpstr>4_Office Theme</vt:lpstr>
      <vt:lpstr>Visio.Drawing.11</vt:lpstr>
      <vt:lpstr>Modelos de Reinserción Sociolaboral: El trabajo de las Personas Privadas de Libertad           Jornada Binacional Chile – Colombia       COMJIB – Programa Eurosocial </vt:lpstr>
      <vt:lpstr>Gendarmería de Chile</vt:lpstr>
      <vt:lpstr>Misión de Gendarmería de Chile</vt:lpstr>
      <vt:lpstr>Orgánica Institucional</vt:lpstr>
      <vt:lpstr>Presentación de PowerPoint</vt:lpstr>
      <vt:lpstr>Orgánica Institucional</vt:lpstr>
      <vt:lpstr>DEPARTAMENTO DE REINSERCIÓN SOCIAL EN EL SISTEMA CERRADO  </vt:lpstr>
      <vt:lpstr>El trabajo de las Personas Privadas de Libertad       </vt:lpstr>
      <vt:lpstr>El trabajo de las Personas Privadas de Libertad</vt:lpstr>
      <vt:lpstr>Contexto del Trabajo Penitenciario</vt:lpstr>
      <vt:lpstr>Normativa Laboral Penitenciaria</vt:lpstr>
      <vt:lpstr>Permiso de Salida Laboral</vt:lpstr>
      <vt:lpstr>Presentación de PowerPoint</vt:lpstr>
      <vt:lpstr>Ejes de Reinserción Sociolaboral</vt:lpstr>
      <vt:lpstr>Eje Institucional: Centros de Educación y Trabajo Semiabiertos</vt:lpstr>
      <vt:lpstr>Centros de Educación y Trabajo Semiabiertos</vt:lpstr>
      <vt:lpstr>Centros de Educación y Trabajo Semiabiertos</vt:lpstr>
      <vt:lpstr>Capacidad de Plazas  Subsistema Semiabierto 2010 - 2013</vt:lpstr>
      <vt:lpstr>Principales Ámbitos Productivos CET</vt:lpstr>
      <vt:lpstr>Centros de Educación y Trabajo Semiabiertos</vt:lpstr>
      <vt:lpstr>Eje Colaboración Público Privado</vt:lpstr>
      <vt:lpstr>Eje Colaboración Público Privado</vt:lpstr>
      <vt:lpstr>Eje Colaboración Público Privado</vt:lpstr>
      <vt:lpstr>Presentación de PowerPoint</vt:lpstr>
      <vt:lpstr>Gracias.</vt:lpstr>
    </vt:vector>
  </TitlesOfParts>
  <Company>Gabriel Badagnani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Patricio Ruiz</cp:lastModifiedBy>
  <cp:revision>342</cp:revision>
  <cp:lastPrinted>2013-10-23T15:11:14Z</cp:lastPrinted>
  <dcterms:created xsi:type="dcterms:W3CDTF">2010-11-27T19:44:20Z</dcterms:created>
  <dcterms:modified xsi:type="dcterms:W3CDTF">2013-11-12T20:10:32Z</dcterms:modified>
</cp:coreProperties>
</file>